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96" r:id="rId2"/>
    <p:sldId id="264" r:id="rId3"/>
    <p:sldId id="266" r:id="rId4"/>
    <p:sldId id="267" r:id="rId5"/>
    <p:sldId id="268" r:id="rId6"/>
    <p:sldId id="269" r:id="rId7"/>
    <p:sldId id="297" r:id="rId8"/>
    <p:sldId id="284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298" r:id="rId25"/>
    <p:sldId id="286" r:id="rId26"/>
    <p:sldId id="287" r:id="rId27"/>
    <p:sldId id="299" r:id="rId28"/>
    <p:sldId id="283" r:id="rId29"/>
    <p:sldId id="290" r:id="rId30"/>
    <p:sldId id="295" r:id="rId31"/>
    <p:sldId id="316" r:id="rId32"/>
    <p:sldId id="289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328" r:id="rId45"/>
    <p:sldId id="329" r:id="rId46"/>
    <p:sldId id="330" r:id="rId47"/>
    <p:sldId id="331" r:id="rId48"/>
    <p:sldId id="291" r:id="rId49"/>
    <p:sldId id="332" r:id="rId50"/>
    <p:sldId id="300" r:id="rId51"/>
  </p:sldIdLst>
  <p:sldSz cx="9144000" cy="6858000" type="screen4x3"/>
  <p:notesSz cx="6858000" cy="9144000"/>
  <p:defaultTextStyle>
    <a:defPPr>
      <a:defRPr lang="fr-FR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66FF"/>
    <a:srgbClr val="0033CC"/>
    <a:srgbClr val="006800"/>
    <a:srgbClr val="FF3399"/>
    <a:srgbClr val="800000"/>
    <a:srgbClr val="FFFFCC"/>
    <a:srgbClr val="980A9B"/>
    <a:srgbClr val="CCE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11" autoAdjust="0"/>
    <p:restoredTop sz="94660"/>
  </p:normalViewPr>
  <p:slideViewPr>
    <p:cSldViewPr snapToGrid="0">
      <p:cViewPr varScale="1">
        <p:scale>
          <a:sx n="84" d="100"/>
          <a:sy n="84" d="100"/>
        </p:scale>
        <p:origin x="-56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8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1.wmf"/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1.wmf"/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5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4" Type="http://schemas.openxmlformats.org/officeDocument/2006/relationships/image" Target="../media/image55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 smtClean="0"/>
              <a:t>Cliquez pour modifier les styles du texte du masque</a:t>
            </a:r>
          </a:p>
          <a:p>
            <a:pPr lvl="1"/>
            <a:r>
              <a:rPr lang="fr-FR" altLang="fr-FR" noProof="0" smtClean="0"/>
              <a:t>Deuxième niveau</a:t>
            </a:r>
          </a:p>
          <a:p>
            <a:pPr lvl="2"/>
            <a:r>
              <a:rPr lang="fr-FR" altLang="fr-FR" noProof="0" smtClean="0"/>
              <a:t>Troisième niveau</a:t>
            </a:r>
          </a:p>
          <a:p>
            <a:pPr lvl="3"/>
            <a:r>
              <a:rPr lang="fr-FR" altLang="fr-FR" noProof="0" smtClean="0"/>
              <a:t>Quatrième niveau</a:t>
            </a:r>
          </a:p>
          <a:p>
            <a:pPr lvl="4"/>
            <a:r>
              <a:rPr lang="fr-FR" altLang="fr-FR" noProof="0" smtClean="0"/>
              <a:t>Cinquième niveau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E97B0F5-19AE-4153-ADA7-1FBBEE72A92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117855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4C0608A-4E19-4DDA-AD2F-F5CB2E9B739E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1</a:t>
            </a:fld>
            <a:endParaRPr lang="fr-FR" altLang="fr-FR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C6181A3-42D8-465A-8680-E5F075C2AE99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2</a:t>
            </a:fld>
            <a:endParaRPr lang="fr-FR" altLang="fr-FR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0B46CD3-EFC5-4D0D-91DD-D3B3A449F899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3</a:t>
            </a:fld>
            <a:endParaRPr lang="fr-FR" altLang="fr-FR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833D2E6-DB4B-4E4D-8A47-ECBE75AF4DB6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4</a:t>
            </a:fld>
            <a:endParaRPr lang="fr-FR" altLang="fr-FR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92F99EF-FD64-4353-839D-646BAE9EF197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5</a:t>
            </a:fld>
            <a:endParaRPr lang="fr-FR" altLang="fr-FR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09C88A-F355-428A-9FB7-7060C0FA78A4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6</a:t>
            </a:fld>
            <a:endParaRPr lang="fr-FR" altLang="fr-FR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4C0608A-4E19-4DDA-AD2F-F5CB2E9B739E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7</a:t>
            </a:fld>
            <a:endParaRPr lang="fr-FR" altLang="fr-FR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2FCDC92-E0F1-413B-86C8-CC718482B8EB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9</a:t>
            </a:fld>
            <a:endParaRPr lang="fr-FR" altLang="fr-FR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8E9A7EA-D3F6-4DC5-BDAA-2C7E08251148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10</a:t>
            </a:fld>
            <a:endParaRPr lang="fr-FR" altLang="fr-FR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0A8D1B9-7931-4918-A646-D1AB131E03AE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11</a:t>
            </a:fld>
            <a:endParaRPr lang="fr-FR" altLang="fr-FR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3897DF1-2DB1-4DF4-99F9-BC410187BF61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12</a:t>
            </a:fld>
            <a:endParaRPr lang="fr-FR" altLang="fr-FR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69B3E46-89AA-415B-A735-FBB24FE29D82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14</a:t>
            </a:fld>
            <a:endParaRPr lang="fr-FR" altLang="fr-FR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4C0608A-4E19-4DDA-AD2F-F5CB2E9B739E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24</a:t>
            </a:fld>
            <a:endParaRPr lang="fr-FR" altLang="fr-FR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4C0608A-4E19-4DDA-AD2F-F5CB2E9B739E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27</a:t>
            </a:fld>
            <a:endParaRPr lang="fr-FR" altLang="fr-FR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4C0608A-4E19-4DDA-AD2F-F5CB2E9B739E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33</a:t>
            </a:fld>
            <a:endParaRPr lang="fr-FR" altLang="fr-FR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FDE2F0-450D-410D-8C2A-B1FB4F4038A3}" type="slidenum">
              <a:rPr lang="fr-FR" altLang="fr-FR"/>
              <a:pPr eaLnBrk="1" hangingPunct="1"/>
              <a:t>34</a:t>
            </a:fld>
            <a:endParaRPr lang="fr-FR" altLang="fr-FR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EDC222-46DE-4460-A1E6-6699D5C2D5FD}" type="slidenum">
              <a:rPr lang="fr-FR" altLang="fr-FR"/>
              <a:pPr eaLnBrk="1" hangingPunct="1"/>
              <a:t>35</a:t>
            </a:fld>
            <a:endParaRPr lang="fr-FR" altLang="fr-FR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4C0608A-4E19-4DDA-AD2F-F5CB2E9B739E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36</a:t>
            </a:fld>
            <a:endParaRPr lang="fr-FR" altLang="fr-FR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4C0608A-4E19-4DDA-AD2F-F5CB2E9B739E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39</a:t>
            </a:fld>
            <a:endParaRPr lang="fr-FR" altLang="fr-FR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D8A1558-8A91-4688-AF8B-4F4D8FD113D9}" type="slidenum">
              <a:rPr lang="fr-FR" altLang="fr-FR"/>
              <a:pPr eaLnBrk="1" hangingPunct="1"/>
              <a:t>40</a:t>
            </a:fld>
            <a:endParaRPr lang="fr-FR" altLang="fr-FR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9F2BC4D-7F51-417A-97DB-82D7B9B11D29}" type="slidenum">
              <a:rPr lang="fr-FR" altLang="fr-FR"/>
              <a:pPr eaLnBrk="1" hangingPunct="1"/>
              <a:t>41</a:t>
            </a:fld>
            <a:endParaRPr lang="fr-FR" altLang="fr-FR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13513FC-42D8-4553-B15F-8E99FDE41210}" type="slidenum">
              <a:rPr lang="fr-FR" altLang="fr-FR"/>
              <a:pPr eaLnBrk="1" hangingPunct="1"/>
              <a:t>42</a:t>
            </a:fld>
            <a:endParaRPr lang="fr-FR" altLang="fr-FR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4C0608A-4E19-4DDA-AD2F-F5CB2E9B739E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43</a:t>
            </a:fld>
            <a:endParaRPr lang="fr-FR" altLang="fr-FR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30027FF-839B-4CEF-8A0E-2BBC3609F575}" type="slidenum">
              <a:rPr lang="fr-FR" altLang="fr-FR"/>
              <a:pPr eaLnBrk="1" hangingPunct="1"/>
              <a:t>44</a:t>
            </a:fld>
            <a:endParaRPr lang="fr-FR" alt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3D1B9AC-E07C-4452-B900-092B152C1160}" type="slidenum">
              <a:rPr lang="fr-FR" altLang="fr-FR"/>
              <a:pPr eaLnBrk="1" hangingPunct="1"/>
              <a:t>45</a:t>
            </a:fld>
            <a:endParaRPr lang="fr-FR" altLang="fr-FR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FCBB09-1723-4F69-B3CB-11E734855087}" type="slidenum">
              <a:rPr lang="fr-FR" altLang="fr-FR"/>
              <a:pPr eaLnBrk="1" hangingPunct="1"/>
              <a:t>46</a:t>
            </a:fld>
            <a:endParaRPr lang="fr-FR" altLang="fr-FR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E0E60A3-5A16-4599-928E-C62F0B46B68D}" type="slidenum">
              <a:rPr lang="fr-FR" altLang="fr-FR"/>
              <a:pPr eaLnBrk="1" hangingPunct="1"/>
              <a:t>47</a:t>
            </a:fld>
            <a:endParaRPr lang="fr-FR" altLang="fr-FR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E0E60A3-5A16-4599-928E-C62F0B46B68D}" type="slidenum">
              <a:rPr lang="fr-FR" altLang="fr-FR"/>
              <a:pPr eaLnBrk="1" hangingPunct="1"/>
              <a:t>49</a:t>
            </a:fld>
            <a:endParaRPr lang="fr-FR" altLang="fr-FR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4C0608A-4E19-4DDA-AD2F-F5CB2E9B739E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50</a:t>
            </a:fld>
            <a:endParaRPr lang="fr-FR" altLang="fr-FR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78A4B-2D63-4292-8052-88DDD65587D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79458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F6CB7-F427-42EE-9896-441D4465AF3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39353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45D95-AF82-48CE-A3D5-37829AFE46E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49437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96DD5-D095-424C-BD83-22EEAF536F7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717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8BC8C-ECD3-426C-8046-746EC1151B8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9847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93961-6C01-49C9-A5BE-BB0A214B2C8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19473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FA1DA-7BD3-47AE-AC5C-921CF85647E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87641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3DF39-84E4-4EDA-BB26-5108F090174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88384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4A9CF-ABAE-402D-91C3-255A56C4A22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2347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26535-D4C5-436A-94A7-6A015A13CD0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64985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21435-4F8B-40CD-A411-CFA2A179C60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82243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49B3C8A7-2DF1-4099-9872-D190F6B0040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.png"/><Relationship Id="rId9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7.png"/><Relationship Id="rId9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0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2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2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http://t0.gstatic.com/images?q=tbn:ANd9GcRWVGeF1Zfbnnz0PbZWdmPO-OIfxiMO_IvO7hTt_QoczwtRyAhOoIxOKFsm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44.wmf"/><Relationship Id="rId4" Type="http://schemas.openxmlformats.org/officeDocument/2006/relationships/image" Target="../media/image45.jpeg"/><Relationship Id="rId9" Type="http://schemas.openxmlformats.org/officeDocument/2006/relationships/oleObject" Target="../embeddings/oleObject39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51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54.wmf"/><Relationship Id="rId4" Type="http://schemas.openxmlformats.org/officeDocument/2006/relationships/image" Target="../media/image56.jpeg"/><Relationship Id="rId9" Type="http://schemas.openxmlformats.org/officeDocument/2006/relationships/oleObject" Target="../embeddings/oleObject45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notesSlide" Target="../notesSlides/notesSlide26.xml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59.wmf"/><Relationship Id="rId4" Type="http://schemas.openxmlformats.org/officeDocument/2006/relationships/image" Target="../media/image60.jpeg"/><Relationship Id="rId9" Type="http://schemas.openxmlformats.org/officeDocument/2006/relationships/oleObject" Target="../embeddings/oleObject49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1" y="221677"/>
            <a:ext cx="8912479" cy="638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578733" y="2037148"/>
            <a:ext cx="7906899" cy="27778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49808" y="2314323"/>
            <a:ext cx="7735824" cy="306957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26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61"/>
          <p:cNvSpPr>
            <a:spLocks noChangeShapeType="1"/>
          </p:cNvSpPr>
          <p:nvPr/>
        </p:nvSpPr>
        <p:spPr bwMode="auto">
          <a:xfrm flipV="1">
            <a:off x="7731125" y="1692275"/>
            <a:ext cx="0" cy="169227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75" name="Rectangle 107"/>
          <p:cNvSpPr>
            <a:spLocks noChangeArrowheads="1"/>
          </p:cNvSpPr>
          <p:nvPr/>
        </p:nvSpPr>
        <p:spPr bwMode="auto">
          <a:xfrm>
            <a:off x="7081838" y="3081338"/>
            <a:ext cx="13081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3076" name="Objet 2"/>
          <p:cNvGraphicFramePr>
            <a:graphicFrameLocks noChangeAspect="1"/>
          </p:cNvGraphicFramePr>
          <p:nvPr/>
        </p:nvGraphicFramePr>
        <p:xfrm>
          <a:off x="7088188" y="3098800"/>
          <a:ext cx="127635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Equation" r:id="rId4" imgW="1320227" imgH="241195" progId="Equation.DSMT4">
                  <p:embed/>
                </p:oleObj>
              </mc:Choice>
              <mc:Fallback>
                <p:oleObj name="Equation" r:id="rId4" imgW="1320227" imgH="241195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8188" y="3098800"/>
                        <a:ext cx="1276350" cy="20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33"/>
          <p:cNvSpPr>
            <a:spLocks noChangeArrowheads="1"/>
          </p:cNvSpPr>
          <p:nvPr/>
        </p:nvSpPr>
        <p:spPr bwMode="auto">
          <a:xfrm>
            <a:off x="5318125" y="3081338"/>
            <a:ext cx="1490663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078" name="Rectangle 31"/>
          <p:cNvSpPr>
            <a:spLocks noChangeArrowheads="1"/>
          </p:cNvSpPr>
          <p:nvPr/>
        </p:nvSpPr>
        <p:spPr bwMode="auto">
          <a:xfrm>
            <a:off x="5318125" y="3081338"/>
            <a:ext cx="1490663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3079" name="Objet 1"/>
          <p:cNvGraphicFramePr>
            <a:graphicFrameLocks noChangeAspect="1"/>
          </p:cNvGraphicFramePr>
          <p:nvPr/>
        </p:nvGraphicFramePr>
        <p:xfrm>
          <a:off x="5334000" y="3087688"/>
          <a:ext cx="14890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Equation" r:id="rId6" imgW="1270000" imgH="228600" progId="Equation.DSMT4">
                  <p:embed/>
                </p:oleObj>
              </mc:Choice>
              <mc:Fallback>
                <p:oleObj name="Equation" r:id="rId6" imgW="1270000" imgH="228600" progId="Equation.DSMT4">
                  <p:embed/>
                  <p:pic>
                    <p:nvPicPr>
                      <p:cNvPr id="0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087688"/>
                        <a:ext cx="1489075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0" name="Line 7"/>
          <p:cNvSpPr>
            <a:spLocks noChangeShapeType="1"/>
          </p:cNvSpPr>
          <p:nvPr/>
        </p:nvSpPr>
        <p:spPr bwMode="auto">
          <a:xfrm>
            <a:off x="6124575" y="438150"/>
            <a:ext cx="0" cy="19177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81" name="Line 6"/>
          <p:cNvSpPr>
            <a:spLocks noChangeShapeType="1"/>
          </p:cNvSpPr>
          <p:nvPr/>
        </p:nvSpPr>
        <p:spPr bwMode="auto">
          <a:xfrm>
            <a:off x="6119813" y="3302000"/>
            <a:ext cx="0" cy="106045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82" name="Rectangle 8"/>
          <p:cNvSpPr>
            <a:spLocks noChangeArrowheads="1"/>
          </p:cNvSpPr>
          <p:nvPr/>
        </p:nvSpPr>
        <p:spPr bwMode="auto">
          <a:xfrm>
            <a:off x="8167688" y="4710113"/>
            <a:ext cx="392112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4981575" y="1044575"/>
            <a:ext cx="2455863" cy="325438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3263900" y="166688"/>
            <a:ext cx="2303463" cy="204787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3317875" y="131763"/>
            <a:ext cx="2333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Modélisation et mise en équations</a:t>
            </a:r>
            <a:endParaRPr lang="fr-FR" altLang="fr-FR" sz="1800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5292725" y="530225"/>
            <a:ext cx="1728788" cy="180975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5273675" y="492125"/>
            <a:ext cx="1905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Transformées de Laplace</a:t>
            </a:r>
            <a:endParaRPr lang="fr-FR" altLang="fr-FR" sz="1800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5060950" y="787400"/>
            <a:ext cx="2339975" cy="204788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4981575" y="998538"/>
            <a:ext cx="2406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Etude des critères de performance : Pour une consigne d’entrée</a:t>
            </a:r>
            <a:endParaRPr lang="fr-FR" altLang="fr-FR" sz="1800"/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5002213" y="757238"/>
            <a:ext cx="2620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Recherche de la fonction de transfert</a:t>
            </a:r>
            <a:endParaRPr lang="fr-FR" altLang="fr-FR" sz="1800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auto">
          <a:xfrm>
            <a:off x="3648075" y="1811338"/>
            <a:ext cx="157638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3625850" y="1800225"/>
            <a:ext cx="1631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Expression de la FTBF</a:t>
            </a:r>
            <a:endParaRPr lang="fr-FR" altLang="fr-FR" sz="1800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3648075" y="1811338"/>
            <a:ext cx="157638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094" name="Rectangle 23"/>
          <p:cNvSpPr>
            <a:spLocks noChangeArrowheads="1"/>
          </p:cNvSpPr>
          <p:nvPr/>
        </p:nvSpPr>
        <p:spPr bwMode="auto">
          <a:xfrm>
            <a:off x="5346700" y="1811338"/>
            <a:ext cx="157638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095" name="AutoShape 35"/>
          <p:cNvSpPr>
            <a:spLocks noChangeArrowheads="1"/>
          </p:cNvSpPr>
          <p:nvPr/>
        </p:nvSpPr>
        <p:spPr bwMode="auto">
          <a:xfrm>
            <a:off x="5440363" y="3441700"/>
            <a:ext cx="1360487" cy="1071563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096" name="Text Box 36"/>
          <p:cNvSpPr txBox="1">
            <a:spLocks noChangeArrowheads="1"/>
          </p:cNvSpPr>
          <p:nvPr/>
        </p:nvSpPr>
        <p:spPr bwMode="auto">
          <a:xfrm>
            <a:off x="5376863" y="3595688"/>
            <a:ext cx="1374775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Stabilité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rapidité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précision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assurées ?</a:t>
            </a:r>
            <a:endParaRPr lang="fr-FR" altLang="fr-FR" sz="1800"/>
          </a:p>
        </p:txBody>
      </p:sp>
      <p:sp>
        <p:nvSpPr>
          <p:cNvPr id="3097" name="Oval 38"/>
          <p:cNvSpPr>
            <a:spLocks noChangeArrowheads="1"/>
          </p:cNvSpPr>
          <p:nvPr/>
        </p:nvSpPr>
        <p:spPr bwMode="auto">
          <a:xfrm>
            <a:off x="6810375" y="3948113"/>
            <a:ext cx="66675" cy="65087"/>
          </a:xfrm>
          <a:prstGeom prst="ellipse">
            <a:avLst/>
          </a:prstGeom>
          <a:solidFill>
            <a:srgbClr val="FFFFFF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098" name="Rectangle 46"/>
          <p:cNvSpPr>
            <a:spLocks noChangeArrowheads="1"/>
          </p:cNvSpPr>
          <p:nvPr/>
        </p:nvSpPr>
        <p:spPr bwMode="auto">
          <a:xfrm>
            <a:off x="6451600" y="166688"/>
            <a:ext cx="2303463" cy="204787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099" name="Rectangle 48"/>
          <p:cNvSpPr>
            <a:spLocks noChangeArrowheads="1"/>
          </p:cNvSpPr>
          <p:nvPr/>
        </p:nvSpPr>
        <p:spPr bwMode="auto">
          <a:xfrm>
            <a:off x="6859588" y="4710113"/>
            <a:ext cx="261937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100" name="Rectangle 50"/>
          <p:cNvSpPr>
            <a:spLocks noChangeArrowheads="1"/>
          </p:cNvSpPr>
          <p:nvPr/>
        </p:nvSpPr>
        <p:spPr bwMode="auto">
          <a:xfrm>
            <a:off x="7324725" y="4710113"/>
            <a:ext cx="26193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101" name="Rectangle 52"/>
          <p:cNvSpPr>
            <a:spLocks noChangeArrowheads="1"/>
          </p:cNvSpPr>
          <p:nvPr/>
        </p:nvSpPr>
        <p:spPr bwMode="auto">
          <a:xfrm>
            <a:off x="7734300" y="4710113"/>
            <a:ext cx="32543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pSp>
        <p:nvGrpSpPr>
          <p:cNvPr id="3102" name="Group 55"/>
          <p:cNvGrpSpPr>
            <a:grpSpLocks/>
          </p:cNvGrpSpPr>
          <p:nvPr/>
        </p:nvGrpSpPr>
        <p:grpSpPr bwMode="auto">
          <a:xfrm>
            <a:off x="4406900" y="371475"/>
            <a:ext cx="3195638" cy="66675"/>
            <a:chOff x="3197" y="2066"/>
            <a:chExt cx="4483" cy="94"/>
          </a:xfrm>
        </p:grpSpPr>
        <p:sp>
          <p:nvSpPr>
            <p:cNvPr id="3154" name="Line 56"/>
            <p:cNvSpPr>
              <a:spLocks noChangeShapeType="1"/>
            </p:cNvSpPr>
            <p:nvPr/>
          </p:nvSpPr>
          <p:spPr bwMode="auto">
            <a:xfrm>
              <a:off x="3197" y="2066"/>
              <a:ext cx="0" cy="94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55" name="Line 57"/>
            <p:cNvSpPr>
              <a:spLocks noChangeShapeType="1"/>
            </p:cNvSpPr>
            <p:nvPr/>
          </p:nvSpPr>
          <p:spPr bwMode="auto">
            <a:xfrm>
              <a:off x="3197" y="2158"/>
              <a:ext cx="4475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56" name="Line 58"/>
            <p:cNvSpPr>
              <a:spLocks noChangeShapeType="1"/>
            </p:cNvSpPr>
            <p:nvPr/>
          </p:nvSpPr>
          <p:spPr bwMode="auto">
            <a:xfrm>
              <a:off x="7680" y="2081"/>
              <a:ext cx="0" cy="7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103" name="Line 59"/>
          <p:cNvSpPr>
            <a:spLocks noChangeShapeType="1"/>
          </p:cNvSpPr>
          <p:nvPr/>
        </p:nvSpPr>
        <p:spPr bwMode="auto">
          <a:xfrm flipV="1">
            <a:off x="4438650" y="1692275"/>
            <a:ext cx="0" cy="11747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04" name="Line 60"/>
          <p:cNvSpPr>
            <a:spLocks noChangeShapeType="1"/>
          </p:cNvSpPr>
          <p:nvPr/>
        </p:nvSpPr>
        <p:spPr bwMode="auto">
          <a:xfrm flipV="1">
            <a:off x="4438650" y="1695450"/>
            <a:ext cx="32877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05" name="Line 74"/>
          <p:cNvSpPr>
            <a:spLocks noChangeShapeType="1"/>
          </p:cNvSpPr>
          <p:nvPr/>
        </p:nvSpPr>
        <p:spPr bwMode="auto">
          <a:xfrm>
            <a:off x="6880225" y="3983038"/>
            <a:ext cx="7985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06" name="Line 75"/>
          <p:cNvSpPr>
            <a:spLocks noChangeShapeType="1"/>
          </p:cNvSpPr>
          <p:nvPr/>
        </p:nvSpPr>
        <p:spPr bwMode="auto">
          <a:xfrm>
            <a:off x="7673975" y="3983038"/>
            <a:ext cx="0" cy="6699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3107" name="Group 76"/>
          <p:cNvGrpSpPr>
            <a:grpSpLocks/>
          </p:cNvGrpSpPr>
          <p:nvPr/>
        </p:nvGrpSpPr>
        <p:grpSpPr bwMode="auto">
          <a:xfrm>
            <a:off x="6989763" y="4649788"/>
            <a:ext cx="1376362" cy="57150"/>
            <a:chOff x="6821" y="7937"/>
            <a:chExt cx="1931" cy="83"/>
          </a:xfrm>
        </p:grpSpPr>
        <p:sp>
          <p:nvSpPr>
            <p:cNvPr id="3149" name="Line 77"/>
            <p:cNvSpPr>
              <a:spLocks noChangeShapeType="1"/>
            </p:cNvSpPr>
            <p:nvPr/>
          </p:nvSpPr>
          <p:spPr bwMode="auto">
            <a:xfrm flipV="1">
              <a:off x="682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50" name="Line 78"/>
            <p:cNvSpPr>
              <a:spLocks noChangeShapeType="1"/>
            </p:cNvSpPr>
            <p:nvPr/>
          </p:nvSpPr>
          <p:spPr bwMode="auto">
            <a:xfrm flipV="1">
              <a:off x="6821" y="7939"/>
              <a:ext cx="1927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51" name="Line 79"/>
            <p:cNvSpPr>
              <a:spLocks noChangeShapeType="1"/>
            </p:cNvSpPr>
            <p:nvPr/>
          </p:nvSpPr>
          <p:spPr bwMode="auto">
            <a:xfrm flipV="1">
              <a:off x="875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52" name="Line 80"/>
            <p:cNvSpPr>
              <a:spLocks noChangeShapeType="1"/>
            </p:cNvSpPr>
            <p:nvPr/>
          </p:nvSpPr>
          <p:spPr bwMode="auto">
            <a:xfrm flipV="1">
              <a:off x="7489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53" name="Line 81"/>
            <p:cNvSpPr>
              <a:spLocks noChangeShapeType="1"/>
            </p:cNvSpPr>
            <p:nvPr/>
          </p:nvSpPr>
          <p:spPr bwMode="auto">
            <a:xfrm flipV="1">
              <a:off x="8108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108" name="Group 82"/>
          <p:cNvGrpSpPr>
            <a:grpSpLocks/>
          </p:cNvGrpSpPr>
          <p:nvPr/>
        </p:nvGrpSpPr>
        <p:grpSpPr bwMode="auto">
          <a:xfrm flipV="1">
            <a:off x="6989763" y="4943475"/>
            <a:ext cx="1376362" cy="57150"/>
            <a:chOff x="6821" y="7937"/>
            <a:chExt cx="1931" cy="83"/>
          </a:xfrm>
        </p:grpSpPr>
        <p:sp>
          <p:nvSpPr>
            <p:cNvPr id="3144" name="Line 83"/>
            <p:cNvSpPr>
              <a:spLocks noChangeShapeType="1"/>
            </p:cNvSpPr>
            <p:nvPr/>
          </p:nvSpPr>
          <p:spPr bwMode="auto">
            <a:xfrm flipV="1">
              <a:off x="682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45" name="Line 84"/>
            <p:cNvSpPr>
              <a:spLocks noChangeShapeType="1"/>
            </p:cNvSpPr>
            <p:nvPr/>
          </p:nvSpPr>
          <p:spPr bwMode="auto">
            <a:xfrm flipV="1">
              <a:off x="6821" y="7939"/>
              <a:ext cx="1927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46" name="Line 85"/>
            <p:cNvSpPr>
              <a:spLocks noChangeShapeType="1"/>
            </p:cNvSpPr>
            <p:nvPr/>
          </p:nvSpPr>
          <p:spPr bwMode="auto">
            <a:xfrm flipV="1">
              <a:off x="875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47" name="Line 86"/>
            <p:cNvSpPr>
              <a:spLocks noChangeShapeType="1"/>
            </p:cNvSpPr>
            <p:nvPr/>
          </p:nvSpPr>
          <p:spPr bwMode="auto">
            <a:xfrm flipV="1">
              <a:off x="7489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48" name="Line 87"/>
            <p:cNvSpPr>
              <a:spLocks noChangeShapeType="1"/>
            </p:cNvSpPr>
            <p:nvPr/>
          </p:nvSpPr>
          <p:spPr bwMode="auto">
            <a:xfrm flipV="1">
              <a:off x="8108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109" name="Rectangle 88"/>
          <p:cNvSpPr>
            <a:spLocks noChangeArrowheads="1"/>
          </p:cNvSpPr>
          <p:nvPr/>
        </p:nvSpPr>
        <p:spPr bwMode="auto">
          <a:xfrm>
            <a:off x="7043738" y="4097338"/>
            <a:ext cx="1238250" cy="379412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110" name="Rectangle 105"/>
          <p:cNvSpPr>
            <a:spLocks noChangeArrowheads="1"/>
          </p:cNvSpPr>
          <p:nvPr/>
        </p:nvSpPr>
        <p:spPr bwMode="auto">
          <a:xfrm>
            <a:off x="7058025" y="1811338"/>
            <a:ext cx="1349375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111" name="Text Box 106"/>
          <p:cNvSpPr txBox="1">
            <a:spLocks noChangeArrowheads="1"/>
          </p:cNvSpPr>
          <p:nvPr/>
        </p:nvSpPr>
        <p:spPr bwMode="auto">
          <a:xfrm>
            <a:off x="7034213" y="1800225"/>
            <a:ext cx="1419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Réponse temporelle</a:t>
            </a:r>
            <a:endParaRPr lang="fr-FR" altLang="fr-FR" sz="1800"/>
          </a:p>
        </p:txBody>
      </p:sp>
      <p:sp>
        <p:nvSpPr>
          <p:cNvPr id="3112" name="Text Box 117"/>
          <p:cNvSpPr txBox="1">
            <a:spLocks noChangeArrowheads="1"/>
          </p:cNvSpPr>
          <p:nvPr/>
        </p:nvSpPr>
        <p:spPr bwMode="auto">
          <a:xfrm>
            <a:off x="196850" y="536575"/>
            <a:ext cx="32131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L’étude des systèmes automatiques est présentée ici en déroulant un processus bien défini</a:t>
            </a:r>
          </a:p>
        </p:txBody>
      </p:sp>
      <p:sp>
        <p:nvSpPr>
          <p:cNvPr id="3113" name="Text Box 121"/>
          <p:cNvSpPr txBox="1">
            <a:spLocks noChangeArrowheads="1"/>
          </p:cNvSpPr>
          <p:nvPr/>
        </p:nvSpPr>
        <p:spPr bwMode="auto">
          <a:xfrm>
            <a:off x="196850" y="1816100"/>
            <a:ext cx="2900363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A l’origine, le modèle est obtenu à partir des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équations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régissant le système dynamique ou à partir d’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identifications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expérimentales préalables </a:t>
            </a:r>
          </a:p>
        </p:txBody>
      </p:sp>
      <p:sp>
        <p:nvSpPr>
          <p:cNvPr id="3114" name="Text Box 122"/>
          <p:cNvSpPr txBox="1">
            <a:spLocks noChangeArrowheads="1"/>
          </p:cNvSpPr>
          <p:nvPr/>
        </p:nvSpPr>
        <p:spPr bwMode="auto">
          <a:xfrm>
            <a:off x="234950" y="3590925"/>
            <a:ext cx="30829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Le but est d’évaluer et d’améliorer les performances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Stabilité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,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Précision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et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Rapidité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du système.</a:t>
            </a:r>
          </a:p>
        </p:txBody>
      </p:sp>
      <p:sp>
        <p:nvSpPr>
          <p:cNvPr id="10363" name="Rectangle 123"/>
          <p:cNvSpPr>
            <a:spLocks noChangeArrowheads="1"/>
          </p:cNvSpPr>
          <p:nvPr/>
        </p:nvSpPr>
        <p:spPr bwMode="auto">
          <a:xfrm>
            <a:off x="3390900" y="184150"/>
            <a:ext cx="193675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364" name="Rectangle 124"/>
          <p:cNvSpPr>
            <a:spLocks noChangeArrowheads="1"/>
          </p:cNvSpPr>
          <p:nvPr/>
        </p:nvSpPr>
        <p:spPr bwMode="auto">
          <a:xfrm>
            <a:off x="5327650" y="546100"/>
            <a:ext cx="1644650" cy="146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365" name="Rectangle 125"/>
          <p:cNvSpPr>
            <a:spLocks noChangeArrowheads="1"/>
          </p:cNvSpPr>
          <p:nvPr/>
        </p:nvSpPr>
        <p:spPr bwMode="auto">
          <a:xfrm>
            <a:off x="5080000" y="812800"/>
            <a:ext cx="210185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366" name="Rectangle 126"/>
          <p:cNvSpPr>
            <a:spLocks noChangeArrowheads="1"/>
          </p:cNvSpPr>
          <p:nvPr/>
        </p:nvSpPr>
        <p:spPr bwMode="auto">
          <a:xfrm>
            <a:off x="5157788" y="1081088"/>
            <a:ext cx="210185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367" name="Rectangle 127"/>
          <p:cNvSpPr>
            <a:spLocks noChangeArrowheads="1"/>
          </p:cNvSpPr>
          <p:nvPr/>
        </p:nvSpPr>
        <p:spPr bwMode="auto">
          <a:xfrm>
            <a:off x="5367338" y="1220788"/>
            <a:ext cx="1752600" cy="1270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368" name="Rectangle 128"/>
          <p:cNvSpPr>
            <a:spLocks noChangeArrowheads="1"/>
          </p:cNvSpPr>
          <p:nvPr/>
        </p:nvSpPr>
        <p:spPr bwMode="auto">
          <a:xfrm>
            <a:off x="7099300" y="1854200"/>
            <a:ext cx="116840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369" name="Rectangle 129"/>
          <p:cNvSpPr>
            <a:spLocks noChangeArrowheads="1"/>
          </p:cNvSpPr>
          <p:nvPr/>
        </p:nvSpPr>
        <p:spPr bwMode="auto">
          <a:xfrm>
            <a:off x="7118350" y="3098800"/>
            <a:ext cx="1206500" cy="1841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370" name="Rectangle 130"/>
          <p:cNvSpPr>
            <a:spLocks noChangeArrowheads="1"/>
          </p:cNvSpPr>
          <p:nvPr/>
        </p:nvSpPr>
        <p:spPr bwMode="auto">
          <a:xfrm>
            <a:off x="5851525" y="3678238"/>
            <a:ext cx="517525" cy="138112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371" name="Rectangle 131"/>
          <p:cNvSpPr>
            <a:spLocks noChangeArrowheads="1"/>
          </p:cNvSpPr>
          <p:nvPr/>
        </p:nvSpPr>
        <p:spPr bwMode="auto">
          <a:xfrm>
            <a:off x="5810250" y="3816350"/>
            <a:ext cx="53340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372" name="Rectangle 132"/>
          <p:cNvSpPr>
            <a:spLocks noChangeArrowheads="1"/>
          </p:cNvSpPr>
          <p:nvPr/>
        </p:nvSpPr>
        <p:spPr bwMode="auto">
          <a:xfrm>
            <a:off x="5797550" y="3968750"/>
            <a:ext cx="53340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373" name="Rectangle 133"/>
          <p:cNvSpPr>
            <a:spLocks noChangeArrowheads="1"/>
          </p:cNvSpPr>
          <p:nvPr/>
        </p:nvSpPr>
        <p:spPr bwMode="auto">
          <a:xfrm>
            <a:off x="5873750" y="4121150"/>
            <a:ext cx="517525" cy="146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375" name="Oval 135"/>
          <p:cNvSpPr>
            <a:spLocks noChangeArrowheads="1"/>
          </p:cNvSpPr>
          <p:nvPr/>
        </p:nvSpPr>
        <p:spPr bwMode="auto">
          <a:xfrm>
            <a:off x="6402388" y="4114800"/>
            <a:ext cx="82550" cy="1079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127" name="Rectangle 25"/>
          <p:cNvSpPr>
            <a:spLocks noChangeArrowheads="1"/>
          </p:cNvSpPr>
          <p:nvPr/>
        </p:nvSpPr>
        <p:spPr bwMode="auto">
          <a:xfrm>
            <a:off x="5861050" y="2352675"/>
            <a:ext cx="563563" cy="355600"/>
          </a:xfrm>
          <a:prstGeom prst="rect">
            <a:avLst/>
          </a:prstGeom>
          <a:solidFill>
            <a:schemeClr val="bg1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128" name="Line 69"/>
          <p:cNvSpPr>
            <a:spLocks noChangeShapeType="1"/>
          </p:cNvSpPr>
          <p:nvPr/>
        </p:nvSpPr>
        <p:spPr bwMode="auto">
          <a:xfrm>
            <a:off x="6124575" y="2714625"/>
            <a:ext cx="0" cy="3683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29" name="Line 95"/>
          <p:cNvSpPr>
            <a:spLocks noChangeShapeType="1"/>
          </p:cNvSpPr>
          <p:nvPr/>
        </p:nvSpPr>
        <p:spPr bwMode="auto">
          <a:xfrm>
            <a:off x="4416425" y="3384550"/>
            <a:ext cx="331946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30" name="Text Box 26"/>
          <p:cNvSpPr txBox="1">
            <a:spLocks noChangeArrowheads="1"/>
          </p:cNvSpPr>
          <p:nvPr/>
        </p:nvSpPr>
        <p:spPr bwMode="auto">
          <a:xfrm>
            <a:off x="5788025" y="2309813"/>
            <a:ext cx="6667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Plan 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 Bode</a:t>
            </a:r>
            <a:endParaRPr lang="fr-FR" altLang="fr-FR" sz="1800">
              <a:solidFill>
                <a:srgbClr val="800000"/>
              </a:solidFill>
            </a:endParaRPr>
          </a:p>
        </p:txBody>
      </p:sp>
      <p:sp>
        <p:nvSpPr>
          <p:cNvPr id="93" name="Rectangle 132"/>
          <p:cNvSpPr>
            <a:spLocks noChangeArrowheads="1"/>
          </p:cNvSpPr>
          <p:nvPr/>
        </p:nvSpPr>
        <p:spPr bwMode="auto">
          <a:xfrm>
            <a:off x="5883275" y="2376488"/>
            <a:ext cx="496888" cy="11747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4" name="Rectangle 133"/>
          <p:cNvSpPr>
            <a:spLocks noChangeArrowheads="1"/>
          </p:cNvSpPr>
          <p:nvPr/>
        </p:nvSpPr>
        <p:spPr bwMode="auto">
          <a:xfrm>
            <a:off x="5892800" y="2538413"/>
            <a:ext cx="496888" cy="1333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6" name="Rectangle 138"/>
          <p:cNvSpPr>
            <a:spLocks noChangeArrowheads="1"/>
          </p:cNvSpPr>
          <p:nvPr/>
        </p:nvSpPr>
        <p:spPr bwMode="auto">
          <a:xfrm>
            <a:off x="5354638" y="3103563"/>
            <a:ext cx="230187" cy="179387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7" name="Rectangle 139"/>
          <p:cNvSpPr>
            <a:spLocks noChangeArrowheads="1"/>
          </p:cNvSpPr>
          <p:nvPr/>
        </p:nvSpPr>
        <p:spPr bwMode="auto">
          <a:xfrm>
            <a:off x="5553075" y="3105150"/>
            <a:ext cx="230188" cy="17938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8" name="Rectangle 140"/>
          <p:cNvSpPr>
            <a:spLocks noChangeArrowheads="1"/>
          </p:cNvSpPr>
          <p:nvPr/>
        </p:nvSpPr>
        <p:spPr bwMode="auto">
          <a:xfrm>
            <a:off x="5821363" y="3105150"/>
            <a:ext cx="284162" cy="17938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9" name="Rectangle 141"/>
          <p:cNvSpPr>
            <a:spLocks noChangeArrowheads="1"/>
          </p:cNvSpPr>
          <p:nvPr/>
        </p:nvSpPr>
        <p:spPr bwMode="auto">
          <a:xfrm>
            <a:off x="6138863" y="3105150"/>
            <a:ext cx="300037" cy="17938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0" name="Rectangle 142"/>
          <p:cNvSpPr>
            <a:spLocks noChangeArrowheads="1"/>
          </p:cNvSpPr>
          <p:nvPr/>
        </p:nvSpPr>
        <p:spPr bwMode="auto">
          <a:xfrm>
            <a:off x="6486525" y="3103563"/>
            <a:ext cx="300038" cy="179387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138" name="Text Box 22"/>
          <p:cNvSpPr txBox="1">
            <a:spLocks noChangeArrowheads="1"/>
          </p:cNvSpPr>
          <p:nvPr/>
        </p:nvSpPr>
        <p:spPr bwMode="auto">
          <a:xfrm>
            <a:off x="5324475" y="1789113"/>
            <a:ext cx="1631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Réponse en fréquence</a:t>
            </a:r>
            <a:endParaRPr lang="fr-FR" altLang="fr-FR" sz="1500">
              <a:solidFill>
                <a:srgbClr val="800000"/>
              </a:solidFill>
            </a:endParaRPr>
          </a:p>
        </p:txBody>
      </p:sp>
      <p:sp>
        <p:nvSpPr>
          <p:cNvPr id="102" name="Rectangle 131"/>
          <p:cNvSpPr>
            <a:spLocks noChangeArrowheads="1"/>
          </p:cNvSpPr>
          <p:nvPr/>
        </p:nvSpPr>
        <p:spPr bwMode="auto">
          <a:xfrm>
            <a:off x="5389563" y="1847850"/>
            <a:ext cx="1358900" cy="14763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140" name="Rectangle 23"/>
          <p:cNvSpPr>
            <a:spLocks noChangeArrowheads="1"/>
          </p:cNvSpPr>
          <p:nvPr/>
        </p:nvSpPr>
        <p:spPr bwMode="auto">
          <a:xfrm>
            <a:off x="3883025" y="2355850"/>
            <a:ext cx="1100138" cy="355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141" name="Line 96"/>
          <p:cNvSpPr>
            <a:spLocks noChangeShapeType="1"/>
          </p:cNvSpPr>
          <p:nvPr/>
        </p:nvSpPr>
        <p:spPr bwMode="auto">
          <a:xfrm>
            <a:off x="4416425" y="2713038"/>
            <a:ext cx="0" cy="674687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42" name="Rectangle 97"/>
          <p:cNvSpPr>
            <a:spLocks noChangeArrowheads="1"/>
          </p:cNvSpPr>
          <p:nvPr/>
        </p:nvSpPr>
        <p:spPr bwMode="auto">
          <a:xfrm>
            <a:off x="4083050" y="3078163"/>
            <a:ext cx="64135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143" name="Line 61"/>
          <p:cNvSpPr>
            <a:spLocks noChangeShapeType="1"/>
          </p:cNvSpPr>
          <p:nvPr/>
        </p:nvSpPr>
        <p:spPr bwMode="auto">
          <a:xfrm flipV="1">
            <a:off x="4435475" y="2036763"/>
            <a:ext cx="0" cy="30956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0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" dur="500"/>
                                        <p:tgtEl>
                                          <p:spTgt spid="10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10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5" dur="500"/>
                                        <p:tgtEl>
                                          <p:spTgt spid="10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9" dur="500"/>
                                        <p:tgtEl>
                                          <p:spTgt spid="10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4" dur="500"/>
                                        <p:tgtEl>
                                          <p:spTgt spid="10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9" dur="500"/>
                                        <p:tgtEl>
                                          <p:spTgt spid="10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3" dur="500"/>
                                        <p:tgtEl>
                                          <p:spTgt spid="10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7" dur="500"/>
                                        <p:tgtEl>
                                          <p:spTgt spid="10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0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0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63" grpId="0" animBg="1"/>
      <p:bldP spid="10364" grpId="0" animBg="1"/>
      <p:bldP spid="10364" grpId="1" animBg="1"/>
      <p:bldP spid="10365" grpId="0" animBg="1"/>
      <p:bldP spid="10365" grpId="1" animBg="1"/>
      <p:bldP spid="10366" grpId="0" animBg="1"/>
      <p:bldP spid="10366" grpId="1" animBg="1"/>
      <p:bldP spid="10367" grpId="0" animBg="1"/>
      <p:bldP spid="10367" grpId="1" animBg="1"/>
      <p:bldP spid="10368" grpId="0" animBg="1"/>
      <p:bldP spid="10368" grpId="1" animBg="1"/>
      <p:bldP spid="10369" grpId="0" animBg="1"/>
      <p:bldP spid="10369" grpId="1" animBg="1"/>
      <p:bldP spid="10370" grpId="0" animBg="1"/>
      <p:bldP spid="10370" grpId="1" animBg="1"/>
      <p:bldP spid="10371" grpId="0" animBg="1"/>
      <p:bldP spid="10371" grpId="1" animBg="1"/>
      <p:bldP spid="10372" grpId="0" animBg="1"/>
      <p:bldP spid="10372" grpId="1" animBg="1"/>
      <p:bldP spid="10373" grpId="0" animBg="1"/>
      <p:bldP spid="10373" grpId="1" animBg="1"/>
      <p:bldP spid="10375" grpId="0" animBg="1"/>
      <p:bldP spid="10375" grpId="1" animBg="1"/>
      <p:bldP spid="93" grpId="0" animBg="1"/>
      <p:bldP spid="93" grpId="1" animBg="1"/>
      <p:bldP spid="94" grpId="0" animBg="1"/>
      <p:bldP spid="94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2" grpId="0" animBg="1"/>
      <p:bldP spid="10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58"/>
          <p:cNvSpPr>
            <a:spLocks noChangeShapeType="1"/>
          </p:cNvSpPr>
          <p:nvPr/>
        </p:nvSpPr>
        <p:spPr bwMode="auto">
          <a:xfrm flipV="1">
            <a:off x="7731125" y="1692275"/>
            <a:ext cx="0" cy="169227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099" name="Rectangle 101"/>
          <p:cNvSpPr>
            <a:spLocks noChangeArrowheads="1"/>
          </p:cNvSpPr>
          <p:nvPr/>
        </p:nvSpPr>
        <p:spPr bwMode="auto">
          <a:xfrm>
            <a:off x="7081838" y="3081338"/>
            <a:ext cx="13081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4100" name="Objet 3"/>
          <p:cNvGraphicFramePr>
            <a:graphicFrameLocks noChangeAspect="1"/>
          </p:cNvGraphicFramePr>
          <p:nvPr/>
        </p:nvGraphicFramePr>
        <p:xfrm>
          <a:off x="7100888" y="3092450"/>
          <a:ext cx="127635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3" name="Equation" r:id="rId4" imgW="1320480" imgH="241200" progId="Equation.DSMT4">
                  <p:embed/>
                </p:oleObj>
              </mc:Choice>
              <mc:Fallback>
                <p:oleObj name="Equation" r:id="rId4" imgW="1320480" imgH="241200" progId="Equation.DSMT4">
                  <p:embed/>
                  <p:pic>
                    <p:nvPicPr>
                      <p:cNvPr id="0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0888" y="3092450"/>
                        <a:ext cx="1276350" cy="20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Rectangle 31"/>
          <p:cNvSpPr>
            <a:spLocks noChangeArrowheads="1"/>
          </p:cNvSpPr>
          <p:nvPr/>
        </p:nvSpPr>
        <p:spPr bwMode="auto">
          <a:xfrm>
            <a:off x="5318125" y="3081338"/>
            <a:ext cx="1490663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4102" name="Objet 2"/>
          <p:cNvGraphicFramePr>
            <a:graphicFrameLocks noChangeAspect="1"/>
          </p:cNvGraphicFramePr>
          <p:nvPr/>
        </p:nvGraphicFramePr>
        <p:xfrm>
          <a:off x="5334000" y="3087688"/>
          <a:ext cx="14890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4" name="Equation" r:id="rId6" imgW="1269720" imgH="228600" progId="Equation.DSMT4">
                  <p:embed/>
                </p:oleObj>
              </mc:Choice>
              <mc:Fallback>
                <p:oleObj name="Equation" r:id="rId6" imgW="1269720" imgH="22860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087688"/>
                        <a:ext cx="1489075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Line 5"/>
          <p:cNvSpPr>
            <a:spLocks noChangeShapeType="1"/>
          </p:cNvSpPr>
          <p:nvPr/>
        </p:nvSpPr>
        <p:spPr bwMode="auto">
          <a:xfrm>
            <a:off x="6124575" y="438150"/>
            <a:ext cx="0" cy="19177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4981575" y="1044575"/>
            <a:ext cx="2455863" cy="325438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05" name="Rectangle 152"/>
          <p:cNvSpPr>
            <a:spLocks noChangeArrowheads="1"/>
          </p:cNvSpPr>
          <p:nvPr/>
        </p:nvSpPr>
        <p:spPr bwMode="auto">
          <a:xfrm>
            <a:off x="4981575" y="1044575"/>
            <a:ext cx="2455863" cy="325438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06" name="Text Box 153"/>
          <p:cNvSpPr txBox="1">
            <a:spLocks noChangeArrowheads="1"/>
          </p:cNvSpPr>
          <p:nvPr/>
        </p:nvSpPr>
        <p:spPr bwMode="auto">
          <a:xfrm>
            <a:off x="4981575" y="998538"/>
            <a:ext cx="2406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Etude des critères de performance : Pour une consigne d’entrée</a:t>
            </a:r>
            <a:endParaRPr lang="fr-FR" altLang="fr-FR" sz="1800"/>
          </a:p>
        </p:txBody>
      </p:sp>
      <p:sp>
        <p:nvSpPr>
          <p:cNvPr id="4107" name="Text Box 149"/>
          <p:cNvSpPr txBox="1">
            <a:spLocks noChangeArrowheads="1"/>
          </p:cNvSpPr>
          <p:nvPr/>
        </p:nvSpPr>
        <p:spPr bwMode="auto">
          <a:xfrm>
            <a:off x="4981575" y="998538"/>
            <a:ext cx="2406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980A9B"/>
                </a:solidFill>
                <a:latin typeface="Times New Roman" pitchFamily="18" charset="0"/>
              </a:rPr>
              <a:t>Etude des critères de performance : Pour une consigne d’entrée</a:t>
            </a:r>
            <a:endParaRPr lang="fr-FR" altLang="fr-FR" sz="1800">
              <a:solidFill>
                <a:srgbClr val="980A9B"/>
              </a:solidFill>
            </a:endParaRPr>
          </a:p>
        </p:txBody>
      </p:sp>
      <p:sp>
        <p:nvSpPr>
          <p:cNvPr id="4108" name="Line 4"/>
          <p:cNvSpPr>
            <a:spLocks noChangeShapeType="1"/>
          </p:cNvSpPr>
          <p:nvPr/>
        </p:nvSpPr>
        <p:spPr bwMode="auto">
          <a:xfrm>
            <a:off x="6119813" y="3302000"/>
            <a:ext cx="0" cy="10382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09" name="Rectangle 6"/>
          <p:cNvSpPr>
            <a:spLocks noChangeArrowheads="1"/>
          </p:cNvSpPr>
          <p:nvPr/>
        </p:nvSpPr>
        <p:spPr bwMode="auto">
          <a:xfrm>
            <a:off x="8167688" y="4710113"/>
            <a:ext cx="392112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10" name="Rectangle 10"/>
          <p:cNvSpPr>
            <a:spLocks noChangeArrowheads="1"/>
          </p:cNvSpPr>
          <p:nvPr/>
        </p:nvSpPr>
        <p:spPr bwMode="auto">
          <a:xfrm>
            <a:off x="3263900" y="166688"/>
            <a:ext cx="2303463" cy="204787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11" name="Text Box 11"/>
          <p:cNvSpPr txBox="1">
            <a:spLocks noChangeArrowheads="1"/>
          </p:cNvSpPr>
          <p:nvPr/>
        </p:nvSpPr>
        <p:spPr bwMode="auto">
          <a:xfrm>
            <a:off x="3317875" y="131763"/>
            <a:ext cx="2333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Modélisation et mise en équations</a:t>
            </a:r>
            <a:endParaRPr lang="fr-FR" altLang="fr-FR" sz="1800"/>
          </a:p>
        </p:txBody>
      </p:sp>
      <p:sp>
        <p:nvSpPr>
          <p:cNvPr id="4112" name="Rectangle 12"/>
          <p:cNvSpPr>
            <a:spLocks noChangeArrowheads="1"/>
          </p:cNvSpPr>
          <p:nvPr/>
        </p:nvSpPr>
        <p:spPr bwMode="auto">
          <a:xfrm>
            <a:off x="5292725" y="530225"/>
            <a:ext cx="1728788" cy="180975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13" name="Text Box 13"/>
          <p:cNvSpPr txBox="1">
            <a:spLocks noChangeArrowheads="1"/>
          </p:cNvSpPr>
          <p:nvPr/>
        </p:nvSpPr>
        <p:spPr bwMode="auto">
          <a:xfrm>
            <a:off x="5273675" y="492125"/>
            <a:ext cx="1905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980A9B"/>
                </a:solidFill>
                <a:latin typeface="Times New Roman" pitchFamily="18" charset="0"/>
              </a:rPr>
              <a:t>Transformées de Laplace</a:t>
            </a:r>
            <a:endParaRPr lang="fr-FR" altLang="fr-FR" sz="1800">
              <a:solidFill>
                <a:srgbClr val="980A9B"/>
              </a:solidFill>
            </a:endParaRPr>
          </a:p>
        </p:txBody>
      </p:sp>
      <p:sp>
        <p:nvSpPr>
          <p:cNvPr id="4114" name="Rectangle 14"/>
          <p:cNvSpPr>
            <a:spLocks noChangeArrowheads="1"/>
          </p:cNvSpPr>
          <p:nvPr/>
        </p:nvSpPr>
        <p:spPr bwMode="auto">
          <a:xfrm>
            <a:off x="5060950" y="787400"/>
            <a:ext cx="2339975" cy="204788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15" name="Text Box 16"/>
          <p:cNvSpPr txBox="1">
            <a:spLocks noChangeArrowheads="1"/>
          </p:cNvSpPr>
          <p:nvPr/>
        </p:nvSpPr>
        <p:spPr bwMode="auto">
          <a:xfrm>
            <a:off x="5002213" y="757238"/>
            <a:ext cx="2620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980A9B"/>
                </a:solidFill>
                <a:latin typeface="Times New Roman" pitchFamily="18" charset="0"/>
              </a:rPr>
              <a:t>Recherche de la fonction de transfert</a:t>
            </a:r>
            <a:endParaRPr lang="fr-FR" altLang="fr-FR" sz="1800">
              <a:solidFill>
                <a:srgbClr val="980A9B"/>
              </a:solidFill>
            </a:endParaRPr>
          </a:p>
        </p:txBody>
      </p:sp>
      <p:sp>
        <p:nvSpPr>
          <p:cNvPr id="4116" name="Rectangle 17"/>
          <p:cNvSpPr>
            <a:spLocks noChangeArrowheads="1"/>
          </p:cNvSpPr>
          <p:nvPr/>
        </p:nvSpPr>
        <p:spPr bwMode="auto">
          <a:xfrm>
            <a:off x="3648075" y="1811338"/>
            <a:ext cx="157638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17" name="Text Box 18"/>
          <p:cNvSpPr txBox="1">
            <a:spLocks noChangeArrowheads="1"/>
          </p:cNvSpPr>
          <p:nvPr/>
        </p:nvSpPr>
        <p:spPr bwMode="auto">
          <a:xfrm>
            <a:off x="3625850" y="1800225"/>
            <a:ext cx="1631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Expression de la FTBF</a:t>
            </a:r>
            <a:endParaRPr lang="fr-FR" altLang="fr-FR" sz="1800"/>
          </a:p>
        </p:txBody>
      </p:sp>
      <p:sp>
        <p:nvSpPr>
          <p:cNvPr id="4118" name="Rectangle 19"/>
          <p:cNvSpPr>
            <a:spLocks noChangeArrowheads="1"/>
          </p:cNvSpPr>
          <p:nvPr/>
        </p:nvSpPr>
        <p:spPr bwMode="auto">
          <a:xfrm>
            <a:off x="3648075" y="1811338"/>
            <a:ext cx="157638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19" name="Rectangle 21"/>
          <p:cNvSpPr>
            <a:spLocks noChangeArrowheads="1"/>
          </p:cNvSpPr>
          <p:nvPr/>
        </p:nvSpPr>
        <p:spPr bwMode="auto">
          <a:xfrm>
            <a:off x="5346700" y="1811338"/>
            <a:ext cx="157638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20" name="AutoShape 32"/>
          <p:cNvSpPr>
            <a:spLocks noChangeArrowheads="1"/>
          </p:cNvSpPr>
          <p:nvPr/>
        </p:nvSpPr>
        <p:spPr bwMode="auto">
          <a:xfrm>
            <a:off x="5440363" y="3441700"/>
            <a:ext cx="1360487" cy="1071563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21" name="Text Box 33"/>
          <p:cNvSpPr txBox="1">
            <a:spLocks noChangeArrowheads="1"/>
          </p:cNvSpPr>
          <p:nvPr/>
        </p:nvSpPr>
        <p:spPr bwMode="auto">
          <a:xfrm>
            <a:off x="5376863" y="3595688"/>
            <a:ext cx="1374775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980A9B"/>
                </a:solidFill>
                <a:latin typeface="Times New Roman" pitchFamily="18" charset="0"/>
              </a:rPr>
              <a:t>Stabilité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980A9B"/>
                </a:solidFill>
                <a:latin typeface="Times New Roman" pitchFamily="18" charset="0"/>
              </a:rPr>
              <a:t>rapidité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980A9B"/>
                </a:solidFill>
                <a:latin typeface="Times New Roman" pitchFamily="18" charset="0"/>
              </a:rPr>
              <a:t>précision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980A9B"/>
                </a:solidFill>
                <a:latin typeface="Times New Roman" pitchFamily="18" charset="0"/>
              </a:rPr>
              <a:t>assurées</a:t>
            </a: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 </a:t>
            </a:r>
            <a:r>
              <a:rPr lang="fr-FR" altLang="fr-FR" sz="1000" b="1">
                <a:solidFill>
                  <a:srgbClr val="980A9B"/>
                </a:solidFill>
                <a:latin typeface="Times New Roman" pitchFamily="18" charset="0"/>
              </a:rPr>
              <a:t>?</a:t>
            </a:r>
            <a:endParaRPr lang="fr-FR" altLang="fr-FR" sz="1800">
              <a:solidFill>
                <a:srgbClr val="980A9B"/>
              </a:solidFill>
            </a:endParaRPr>
          </a:p>
        </p:txBody>
      </p:sp>
      <p:sp>
        <p:nvSpPr>
          <p:cNvPr id="4122" name="Oval 35"/>
          <p:cNvSpPr>
            <a:spLocks noChangeArrowheads="1"/>
          </p:cNvSpPr>
          <p:nvPr/>
        </p:nvSpPr>
        <p:spPr bwMode="auto">
          <a:xfrm>
            <a:off x="6810375" y="3948113"/>
            <a:ext cx="66675" cy="65087"/>
          </a:xfrm>
          <a:prstGeom prst="ellipse">
            <a:avLst/>
          </a:prstGeom>
          <a:solidFill>
            <a:srgbClr val="FFFFFF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23" name="Rectangle 43"/>
          <p:cNvSpPr>
            <a:spLocks noChangeArrowheads="1"/>
          </p:cNvSpPr>
          <p:nvPr/>
        </p:nvSpPr>
        <p:spPr bwMode="auto">
          <a:xfrm>
            <a:off x="6451600" y="166688"/>
            <a:ext cx="2303463" cy="204787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24" name="Text Box 44"/>
          <p:cNvSpPr txBox="1">
            <a:spLocks noChangeArrowheads="1"/>
          </p:cNvSpPr>
          <p:nvPr/>
        </p:nvSpPr>
        <p:spPr bwMode="auto">
          <a:xfrm>
            <a:off x="6505575" y="131763"/>
            <a:ext cx="2333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980A9B"/>
                </a:solidFill>
                <a:latin typeface="Times New Roman" pitchFamily="18" charset="0"/>
              </a:rPr>
              <a:t>Identification d’un système réel</a:t>
            </a:r>
            <a:endParaRPr lang="fr-FR" altLang="fr-FR" sz="1800">
              <a:solidFill>
                <a:srgbClr val="980A9B"/>
              </a:solidFill>
            </a:endParaRPr>
          </a:p>
        </p:txBody>
      </p:sp>
      <p:sp>
        <p:nvSpPr>
          <p:cNvPr id="4125" name="Rectangle 45"/>
          <p:cNvSpPr>
            <a:spLocks noChangeArrowheads="1"/>
          </p:cNvSpPr>
          <p:nvPr/>
        </p:nvSpPr>
        <p:spPr bwMode="auto">
          <a:xfrm>
            <a:off x="6859588" y="4710113"/>
            <a:ext cx="261937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26" name="Rectangle 47"/>
          <p:cNvSpPr>
            <a:spLocks noChangeArrowheads="1"/>
          </p:cNvSpPr>
          <p:nvPr/>
        </p:nvSpPr>
        <p:spPr bwMode="auto">
          <a:xfrm>
            <a:off x="7324725" y="4710113"/>
            <a:ext cx="26193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27" name="Rectangle 49"/>
          <p:cNvSpPr>
            <a:spLocks noChangeArrowheads="1"/>
          </p:cNvSpPr>
          <p:nvPr/>
        </p:nvSpPr>
        <p:spPr bwMode="auto">
          <a:xfrm>
            <a:off x="7734300" y="4710113"/>
            <a:ext cx="32543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pSp>
        <p:nvGrpSpPr>
          <p:cNvPr id="4128" name="Group 52"/>
          <p:cNvGrpSpPr>
            <a:grpSpLocks/>
          </p:cNvGrpSpPr>
          <p:nvPr/>
        </p:nvGrpSpPr>
        <p:grpSpPr bwMode="auto">
          <a:xfrm>
            <a:off x="4406900" y="371475"/>
            <a:ext cx="3195638" cy="66675"/>
            <a:chOff x="3197" y="2066"/>
            <a:chExt cx="4483" cy="94"/>
          </a:xfrm>
        </p:grpSpPr>
        <p:sp>
          <p:nvSpPr>
            <p:cNvPr id="4180" name="Line 53"/>
            <p:cNvSpPr>
              <a:spLocks noChangeShapeType="1"/>
            </p:cNvSpPr>
            <p:nvPr/>
          </p:nvSpPr>
          <p:spPr bwMode="auto">
            <a:xfrm>
              <a:off x="3197" y="2066"/>
              <a:ext cx="0" cy="94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81" name="Line 54"/>
            <p:cNvSpPr>
              <a:spLocks noChangeShapeType="1"/>
            </p:cNvSpPr>
            <p:nvPr/>
          </p:nvSpPr>
          <p:spPr bwMode="auto">
            <a:xfrm>
              <a:off x="3197" y="2158"/>
              <a:ext cx="4475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82" name="Line 55"/>
            <p:cNvSpPr>
              <a:spLocks noChangeShapeType="1"/>
            </p:cNvSpPr>
            <p:nvPr/>
          </p:nvSpPr>
          <p:spPr bwMode="auto">
            <a:xfrm>
              <a:off x="7680" y="2081"/>
              <a:ext cx="0" cy="7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129" name="Line 56"/>
          <p:cNvSpPr>
            <a:spLocks noChangeShapeType="1"/>
          </p:cNvSpPr>
          <p:nvPr/>
        </p:nvSpPr>
        <p:spPr bwMode="auto">
          <a:xfrm flipV="1">
            <a:off x="4438650" y="1692275"/>
            <a:ext cx="0" cy="11747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30" name="Line 57"/>
          <p:cNvSpPr>
            <a:spLocks noChangeShapeType="1"/>
          </p:cNvSpPr>
          <p:nvPr/>
        </p:nvSpPr>
        <p:spPr bwMode="auto">
          <a:xfrm flipV="1">
            <a:off x="4438650" y="1695450"/>
            <a:ext cx="32877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31" name="Line 71"/>
          <p:cNvSpPr>
            <a:spLocks noChangeShapeType="1"/>
          </p:cNvSpPr>
          <p:nvPr/>
        </p:nvSpPr>
        <p:spPr bwMode="auto">
          <a:xfrm>
            <a:off x="6880225" y="3983038"/>
            <a:ext cx="7985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32" name="Line 72"/>
          <p:cNvSpPr>
            <a:spLocks noChangeShapeType="1"/>
          </p:cNvSpPr>
          <p:nvPr/>
        </p:nvSpPr>
        <p:spPr bwMode="auto">
          <a:xfrm>
            <a:off x="7673975" y="3983038"/>
            <a:ext cx="0" cy="6699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133" name="Group 73"/>
          <p:cNvGrpSpPr>
            <a:grpSpLocks/>
          </p:cNvGrpSpPr>
          <p:nvPr/>
        </p:nvGrpSpPr>
        <p:grpSpPr bwMode="auto">
          <a:xfrm>
            <a:off x="6989763" y="4649788"/>
            <a:ext cx="1376362" cy="57150"/>
            <a:chOff x="6821" y="7937"/>
            <a:chExt cx="1931" cy="83"/>
          </a:xfrm>
        </p:grpSpPr>
        <p:sp>
          <p:nvSpPr>
            <p:cNvPr id="4175" name="Line 74"/>
            <p:cNvSpPr>
              <a:spLocks noChangeShapeType="1"/>
            </p:cNvSpPr>
            <p:nvPr/>
          </p:nvSpPr>
          <p:spPr bwMode="auto">
            <a:xfrm flipV="1">
              <a:off x="682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76" name="Line 75"/>
            <p:cNvSpPr>
              <a:spLocks noChangeShapeType="1"/>
            </p:cNvSpPr>
            <p:nvPr/>
          </p:nvSpPr>
          <p:spPr bwMode="auto">
            <a:xfrm flipV="1">
              <a:off x="6821" y="7939"/>
              <a:ext cx="1927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77" name="Line 76"/>
            <p:cNvSpPr>
              <a:spLocks noChangeShapeType="1"/>
            </p:cNvSpPr>
            <p:nvPr/>
          </p:nvSpPr>
          <p:spPr bwMode="auto">
            <a:xfrm flipV="1">
              <a:off x="875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78" name="Line 77"/>
            <p:cNvSpPr>
              <a:spLocks noChangeShapeType="1"/>
            </p:cNvSpPr>
            <p:nvPr/>
          </p:nvSpPr>
          <p:spPr bwMode="auto">
            <a:xfrm flipV="1">
              <a:off x="7489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79" name="Line 78"/>
            <p:cNvSpPr>
              <a:spLocks noChangeShapeType="1"/>
            </p:cNvSpPr>
            <p:nvPr/>
          </p:nvSpPr>
          <p:spPr bwMode="auto">
            <a:xfrm flipV="1">
              <a:off x="8108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134" name="Group 79"/>
          <p:cNvGrpSpPr>
            <a:grpSpLocks/>
          </p:cNvGrpSpPr>
          <p:nvPr/>
        </p:nvGrpSpPr>
        <p:grpSpPr bwMode="auto">
          <a:xfrm flipV="1">
            <a:off x="6989763" y="4943475"/>
            <a:ext cx="1376362" cy="57150"/>
            <a:chOff x="6821" y="7937"/>
            <a:chExt cx="1931" cy="83"/>
          </a:xfrm>
        </p:grpSpPr>
        <p:sp>
          <p:nvSpPr>
            <p:cNvPr id="4170" name="Line 80"/>
            <p:cNvSpPr>
              <a:spLocks noChangeShapeType="1"/>
            </p:cNvSpPr>
            <p:nvPr/>
          </p:nvSpPr>
          <p:spPr bwMode="auto">
            <a:xfrm flipV="1">
              <a:off x="682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71" name="Line 81"/>
            <p:cNvSpPr>
              <a:spLocks noChangeShapeType="1"/>
            </p:cNvSpPr>
            <p:nvPr/>
          </p:nvSpPr>
          <p:spPr bwMode="auto">
            <a:xfrm flipV="1">
              <a:off x="6821" y="7939"/>
              <a:ext cx="1927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72" name="Line 82"/>
            <p:cNvSpPr>
              <a:spLocks noChangeShapeType="1"/>
            </p:cNvSpPr>
            <p:nvPr/>
          </p:nvSpPr>
          <p:spPr bwMode="auto">
            <a:xfrm flipV="1">
              <a:off x="875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73" name="Line 83"/>
            <p:cNvSpPr>
              <a:spLocks noChangeShapeType="1"/>
            </p:cNvSpPr>
            <p:nvPr/>
          </p:nvSpPr>
          <p:spPr bwMode="auto">
            <a:xfrm flipV="1">
              <a:off x="7489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74" name="Line 84"/>
            <p:cNvSpPr>
              <a:spLocks noChangeShapeType="1"/>
            </p:cNvSpPr>
            <p:nvPr/>
          </p:nvSpPr>
          <p:spPr bwMode="auto">
            <a:xfrm flipV="1">
              <a:off x="8108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135" name="Rectangle 85"/>
          <p:cNvSpPr>
            <a:spLocks noChangeArrowheads="1"/>
          </p:cNvSpPr>
          <p:nvPr/>
        </p:nvSpPr>
        <p:spPr bwMode="auto">
          <a:xfrm>
            <a:off x="7043738" y="4097338"/>
            <a:ext cx="1238250" cy="379412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36" name="Rectangle 99"/>
          <p:cNvSpPr>
            <a:spLocks noChangeArrowheads="1"/>
          </p:cNvSpPr>
          <p:nvPr/>
        </p:nvSpPr>
        <p:spPr bwMode="auto">
          <a:xfrm>
            <a:off x="7058025" y="1811338"/>
            <a:ext cx="1349375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37" name="Text Box 100"/>
          <p:cNvSpPr txBox="1">
            <a:spLocks noChangeArrowheads="1"/>
          </p:cNvSpPr>
          <p:nvPr/>
        </p:nvSpPr>
        <p:spPr bwMode="auto">
          <a:xfrm>
            <a:off x="7034213" y="1800225"/>
            <a:ext cx="1419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980A9B"/>
                </a:solidFill>
                <a:latin typeface="Times New Roman" pitchFamily="18" charset="0"/>
              </a:rPr>
              <a:t>Réponse temporelle</a:t>
            </a:r>
            <a:endParaRPr lang="fr-FR" altLang="fr-FR" sz="1800">
              <a:solidFill>
                <a:srgbClr val="980A9B"/>
              </a:solidFill>
            </a:endParaRPr>
          </a:p>
        </p:txBody>
      </p:sp>
      <p:sp>
        <p:nvSpPr>
          <p:cNvPr id="4138" name="Text Box 108"/>
          <p:cNvSpPr txBox="1">
            <a:spLocks noChangeArrowheads="1"/>
          </p:cNvSpPr>
          <p:nvPr/>
        </p:nvSpPr>
        <p:spPr bwMode="auto">
          <a:xfrm>
            <a:off x="196850" y="536575"/>
            <a:ext cx="32131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L’étude des systèmes automatiques est présentée ici en déroulant un processus bien défini</a:t>
            </a:r>
          </a:p>
        </p:txBody>
      </p:sp>
      <p:sp>
        <p:nvSpPr>
          <p:cNvPr id="4139" name="Text Box 112"/>
          <p:cNvSpPr txBox="1">
            <a:spLocks noChangeArrowheads="1"/>
          </p:cNvSpPr>
          <p:nvPr/>
        </p:nvSpPr>
        <p:spPr bwMode="auto">
          <a:xfrm>
            <a:off x="196850" y="1816100"/>
            <a:ext cx="2900363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A l’origine, le modèle est obtenu à partir des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équations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régissant le système dynamique ou à partir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d’identifications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expérimentales préalables </a:t>
            </a:r>
          </a:p>
        </p:txBody>
      </p:sp>
      <p:sp>
        <p:nvSpPr>
          <p:cNvPr id="4140" name="Text Box 113"/>
          <p:cNvSpPr txBox="1">
            <a:spLocks noChangeArrowheads="1"/>
          </p:cNvSpPr>
          <p:nvPr/>
        </p:nvSpPr>
        <p:spPr bwMode="auto">
          <a:xfrm>
            <a:off x="234950" y="3590925"/>
            <a:ext cx="30829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Le but est d’évaluer et d’améliorer les performances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Stabilité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,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Précision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et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Rapidité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du système.</a:t>
            </a:r>
          </a:p>
        </p:txBody>
      </p:sp>
      <p:sp>
        <p:nvSpPr>
          <p:cNvPr id="12402" name="Rectangle 114"/>
          <p:cNvSpPr>
            <a:spLocks noChangeArrowheads="1"/>
          </p:cNvSpPr>
          <p:nvPr/>
        </p:nvSpPr>
        <p:spPr bwMode="auto">
          <a:xfrm>
            <a:off x="6572250" y="203200"/>
            <a:ext cx="1936750" cy="131763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403" name="Rectangle 115"/>
          <p:cNvSpPr>
            <a:spLocks noChangeArrowheads="1"/>
          </p:cNvSpPr>
          <p:nvPr/>
        </p:nvSpPr>
        <p:spPr bwMode="auto">
          <a:xfrm>
            <a:off x="5340350" y="566738"/>
            <a:ext cx="1644650" cy="112712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404" name="Rectangle 116"/>
          <p:cNvSpPr>
            <a:spLocks noChangeArrowheads="1"/>
          </p:cNvSpPr>
          <p:nvPr/>
        </p:nvSpPr>
        <p:spPr bwMode="auto">
          <a:xfrm>
            <a:off x="5086350" y="819150"/>
            <a:ext cx="210185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405" name="Rectangle 117"/>
          <p:cNvSpPr>
            <a:spLocks noChangeArrowheads="1"/>
          </p:cNvSpPr>
          <p:nvPr/>
        </p:nvSpPr>
        <p:spPr bwMode="auto">
          <a:xfrm>
            <a:off x="5175250" y="1073150"/>
            <a:ext cx="210185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406" name="Rectangle 118"/>
          <p:cNvSpPr>
            <a:spLocks noChangeArrowheads="1"/>
          </p:cNvSpPr>
          <p:nvPr/>
        </p:nvSpPr>
        <p:spPr bwMode="auto">
          <a:xfrm>
            <a:off x="5221288" y="1201738"/>
            <a:ext cx="1957387" cy="1397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407" name="Rectangle 119"/>
          <p:cNvSpPr>
            <a:spLocks noChangeArrowheads="1"/>
          </p:cNvSpPr>
          <p:nvPr/>
        </p:nvSpPr>
        <p:spPr bwMode="auto">
          <a:xfrm>
            <a:off x="7129463" y="1854200"/>
            <a:ext cx="116840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408" name="Rectangle 120"/>
          <p:cNvSpPr>
            <a:spLocks noChangeArrowheads="1"/>
          </p:cNvSpPr>
          <p:nvPr/>
        </p:nvSpPr>
        <p:spPr bwMode="auto">
          <a:xfrm>
            <a:off x="7135813" y="3117850"/>
            <a:ext cx="1206500" cy="16192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48" name="Rectangle 25"/>
          <p:cNvSpPr>
            <a:spLocks noChangeArrowheads="1"/>
          </p:cNvSpPr>
          <p:nvPr/>
        </p:nvSpPr>
        <p:spPr bwMode="auto">
          <a:xfrm>
            <a:off x="5861050" y="2352675"/>
            <a:ext cx="563563" cy="355600"/>
          </a:xfrm>
          <a:prstGeom prst="rect">
            <a:avLst/>
          </a:prstGeom>
          <a:solidFill>
            <a:schemeClr val="bg1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49" name="Line 69"/>
          <p:cNvSpPr>
            <a:spLocks noChangeShapeType="1"/>
          </p:cNvSpPr>
          <p:nvPr/>
        </p:nvSpPr>
        <p:spPr bwMode="auto">
          <a:xfrm>
            <a:off x="6124575" y="2714625"/>
            <a:ext cx="0" cy="3683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50" name="Line 95"/>
          <p:cNvSpPr>
            <a:spLocks noChangeShapeType="1"/>
          </p:cNvSpPr>
          <p:nvPr/>
        </p:nvSpPr>
        <p:spPr bwMode="auto">
          <a:xfrm>
            <a:off x="4416425" y="3384550"/>
            <a:ext cx="331946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51" name="Text Box 22"/>
          <p:cNvSpPr txBox="1">
            <a:spLocks noChangeArrowheads="1"/>
          </p:cNvSpPr>
          <p:nvPr/>
        </p:nvSpPr>
        <p:spPr bwMode="auto">
          <a:xfrm>
            <a:off x="5324475" y="1789113"/>
            <a:ext cx="1631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980A9B"/>
                </a:solidFill>
                <a:latin typeface="Times New Roman" pitchFamily="18" charset="0"/>
              </a:rPr>
              <a:t>Réponse en fréquence</a:t>
            </a:r>
            <a:endParaRPr lang="fr-FR" altLang="fr-FR" sz="1500">
              <a:solidFill>
                <a:srgbClr val="980A9B"/>
              </a:solidFill>
            </a:endParaRPr>
          </a:p>
        </p:txBody>
      </p:sp>
      <p:sp>
        <p:nvSpPr>
          <p:cNvPr id="96" name="Rectangle 131"/>
          <p:cNvSpPr>
            <a:spLocks noChangeArrowheads="1"/>
          </p:cNvSpPr>
          <p:nvPr/>
        </p:nvSpPr>
        <p:spPr bwMode="auto">
          <a:xfrm>
            <a:off x="5414963" y="1854200"/>
            <a:ext cx="1358900" cy="14763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53" name="Text Box 26"/>
          <p:cNvSpPr txBox="1">
            <a:spLocks noChangeArrowheads="1"/>
          </p:cNvSpPr>
          <p:nvPr/>
        </p:nvSpPr>
        <p:spPr bwMode="auto">
          <a:xfrm>
            <a:off x="5788025" y="2309813"/>
            <a:ext cx="6667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980A9B"/>
                </a:solidFill>
                <a:latin typeface="Times New Roman" pitchFamily="18" charset="0"/>
              </a:rPr>
              <a:t>Plan 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980A9B"/>
                </a:solidFill>
                <a:latin typeface="Times New Roman" pitchFamily="18" charset="0"/>
              </a:rPr>
              <a:t> Bode</a:t>
            </a:r>
            <a:endParaRPr lang="fr-FR" altLang="fr-FR" sz="1800">
              <a:solidFill>
                <a:srgbClr val="980A9B"/>
              </a:solidFill>
            </a:endParaRPr>
          </a:p>
        </p:txBody>
      </p:sp>
      <p:sp>
        <p:nvSpPr>
          <p:cNvPr id="98" name="Rectangle 132"/>
          <p:cNvSpPr>
            <a:spLocks noChangeArrowheads="1"/>
          </p:cNvSpPr>
          <p:nvPr/>
        </p:nvSpPr>
        <p:spPr bwMode="auto">
          <a:xfrm>
            <a:off x="5900738" y="2389188"/>
            <a:ext cx="496887" cy="11747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9" name="Rectangle 133"/>
          <p:cNvSpPr>
            <a:spLocks noChangeArrowheads="1"/>
          </p:cNvSpPr>
          <p:nvPr/>
        </p:nvSpPr>
        <p:spPr bwMode="auto">
          <a:xfrm>
            <a:off x="5905500" y="2527300"/>
            <a:ext cx="496888" cy="1333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1" name="Rectangle 138"/>
          <p:cNvSpPr>
            <a:spLocks noChangeArrowheads="1"/>
          </p:cNvSpPr>
          <p:nvPr/>
        </p:nvSpPr>
        <p:spPr bwMode="auto">
          <a:xfrm>
            <a:off x="5348288" y="3097213"/>
            <a:ext cx="230187" cy="179387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2" name="Rectangle 139"/>
          <p:cNvSpPr>
            <a:spLocks noChangeArrowheads="1"/>
          </p:cNvSpPr>
          <p:nvPr/>
        </p:nvSpPr>
        <p:spPr bwMode="auto">
          <a:xfrm>
            <a:off x="5595938" y="3098800"/>
            <a:ext cx="230187" cy="17938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3" name="Rectangle 140"/>
          <p:cNvSpPr>
            <a:spLocks noChangeArrowheads="1"/>
          </p:cNvSpPr>
          <p:nvPr/>
        </p:nvSpPr>
        <p:spPr bwMode="auto">
          <a:xfrm>
            <a:off x="5821363" y="3105150"/>
            <a:ext cx="284162" cy="17938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4" name="Rectangle 141"/>
          <p:cNvSpPr>
            <a:spLocks noChangeArrowheads="1"/>
          </p:cNvSpPr>
          <p:nvPr/>
        </p:nvSpPr>
        <p:spPr bwMode="auto">
          <a:xfrm>
            <a:off x="6138863" y="3105150"/>
            <a:ext cx="300037" cy="17938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05" name="Rectangle 142"/>
          <p:cNvSpPr>
            <a:spLocks noChangeArrowheads="1"/>
          </p:cNvSpPr>
          <p:nvPr/>
        </p:nvSpPr>
        <p:spPr bwMode="auto">
          <a:xfrm>
            <a:off x="6486525" y="3103563"/>
            <a:ext cx="300038" cy="179387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409" name="Rectangle 121"/>
          <p:cNvSpPr>
            <a:spLocks noChangeArrowheads="1"/>
          </p:cNvSpPr>
          <p:nvPr/>
        </p:nvSpPr>
        <p:spPr bwMode="auto">
          <a:xfrm>
            <a:off x="5851525" y="3684588"/>
            <a:ext cx="517525" cy="106362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410" name="Rectangle 122"/>
          <p:cNvSpPr>
            <a:spLocks noChangeArrowheads="1"/>
          </p:cNvSpPr>
          <p:nvPr/>
        </p:nvSpPr>
        <p:spPr bwMode="auto">
          <a:xfrm>
            <a:off x="5754688" y="3822700"/>
            <a:ext cx="533400" cy="10953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411" name="Rectangle 123"/>
          <p:cNvSpPr>
            <a:spLocks noChangeArrowheads="1"/>
          </p:cNvSpPr>
          <p:nvPr/>
        </p:nvSpPr>
        <p:spPr bwMode="auto">
          <a:xfrm>
            <a:off x="5761038" y="3975100"/>
            <a:ext cx="533400" cy="1206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412" name="Rectangle 124"/>
          <p:cNvSpPr>
            <a:spLocks noChangeArrowheads="1"/>
          </p:cNvSpPr>
          <p:nvPr/>
        </p:nvSpPr>
        <p:spPr bwMode="auto">
          <a:xfrm>
            <a:off x="5856288" y="4121150"/>
            <a:ext cx="517525" cy="1270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413" name="Oval 125"/>
          <p:cNvSpPr>
            <a:spLocks noChangeArrowheads="1"/>
          </p:cNvSpPr>
          <p:nvPr/>
        </p:nvSpPr>
        <p:spPr bwMode="auto">
          <a:xfrm>
            <a:off x="6389688" y="4114800"/>
            <a:ext cx="82550" cy="1079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66" name="Rectangle 23"/>
          <p:cNvSpPr>
            <a:spLocks noChangeArrowheads="1"/>
          </p:cNvSpPr>
          <p:nvPr/>
        </p:nvSpPr>
        <p:spPr bwMode="auto">
          <a:xfrm>
            <a:off x="3883025" y="2355850"/>
            <a:ext cx="1100138" cy="355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67" name="Line 96"/>
          <p:cNvSpPr>
            <a:spLocks noChangeShapeType="1"/>
          </p:cNvSpPr>
          <p:nvPr/>
        </p:nvSpPr>
        <p:spPr bwMode="auto">
          <a:xfrm>
            <a:off x="4416425" y="2713038"/>
            <a:ext cx="0" cy="674687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68" name="Rectangle 97"/>
          <p:cNvSpPr>
            <a:spLocks noChangeArrowheads="1"/>
          </p:cNvSpPr>
          <p:nvPr/>
        </p:nvSpPr>
        <p:spPr bwMode="auto">
          <a:xfrm>
            <a:off x="4083050" y="3078163"/>
            <a:ext cx="64135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169" name="Line 61"/>
          <p:cNvSpPr>
            <a:spLocks noChangeShapeType="1"/>
          </p:cNvSpPr>
          <p:nvPr/>
        </p:nvSpPr>
        <p:spPr bwMode="auto">
          <a:xfrm flipV="1">
            <a:off x="4435475" y="2036763"/>
            <a:ext cx="0" cy="30956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2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2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2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2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2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24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2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0" dur="500"/>
                                        <p:tgtEl>
                                          <p:spTgt spid="12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5" dur="500"/>
                                        <p:tgtEl>
                                          <p:spTgt spid="12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0" dur="500"/>
                                        <p:tgtEl>
                                          <p:spTgt spid="12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5" dur="500"/>
                                        <p:tgtEl>
                                          <p:spTgt spid="12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8" dur="500"/>
                                        <p:tgtEl>
                                          <p:spTgt spid="12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2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2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2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2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2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02" grpId="0" animBg="1"/>
      <p:bldP spid="12403" grpId="0" animBg="1"/>
      <p:bldP spid="12404" grpId="0" animBg="1"/>
      <p:bldP spid="12405" grpId="0" animBg="1"/>
      <p:bldP spid="12406" grpId="0" animBg="1"/>
      <p:bldP spid="12407" grpId="0" animBg="1"/>
      <p:bldP spid="12408" grpId="0" animBg="1"/>
      <p:bldP spid="96" grpId="0" animBg="1"/>
      <p:bldP spid="98" grpId="0" animBg="1"/>
      <p:bldP spid="99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2409" grpId="0" animBg="1"/>
      <p:bldP spid="12409" grpId="1" animBg="1"/>
      <p:bldP spid="12410" grpId="0" animBg="1"/>
      <p:bldP spid="12410" grpId="1" animBg="1"/>
      <p:bldP spid="12411" grpId="0" animBg="1"/>
      <p:bldP spid="12411" grpId="1" animBg="1"/>
      <p:bldP spid="12412" grpId="0" animBg="1"/>
      <p:bldP spid="12412" grpId="1" animBg="1"/>
      <p:bldP spid="12413" grpId="0" animBg="1"/>
      <p:bldP spid="124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5"/>
          <p:cNvSpPr>
            <a:spLocks noChangeShapeType="1"/>
          </p:cNvSpPr>
          <p:nvPr/>
        </p:nvSpPr>
        <p:spPr bwMode="auto">
          <a:xfrm>
            <a:off x="6124575" y="438150"/>
            <a:ext cx="0" cy="19177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3" name="Rectangle 9"/>
          <p:cNvSpPr>
            <a:spLocks noChangeArrowheads="1"/>
          </p:cNvSpPr>
          <p:nvPr/>
        </p:nvSpPr>
        <p:spPr bwMode="auto">
          <a:xfrm>
            <a:off x="4981575" y="1044575"/>
            <a:ext cx="2455863" cy="325438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24" name="Rectangle 14"/>
          <p:cNvSpPr>
            <a:spLocks noChangeArrowheads="1"/>
          </p:cNvSpPr>
          <p:nvPr/>
        </p:nvSpPr>
        <p:spPr bwMode="auto">
          <a:xfrm>
            <a:off x="5060950" y="787400"/>
            <a:ext cx="2339975" cy="204788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61" name="Rectangle 149"/>
          <p:cNvSpPr>
            <a:spLocks noChangeArrowheads="1"/>
          </p:cNvSpPr>
          <p:nvPr/>
        </p:nvSpPr>
        <p:spPr bwMode="auto">
          <a:xfrm>
            <a:off x="5060950" y="787400"/>
            <a:ext cx="2339975" cy="204788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26" name="Text Box 151"/>
          <p:cNvSpPr txBox="1">
            <a:spLocks noChangeArrowheads="1"/>
          </p:cNvSpPr>
          <p:nvPr/>
        </p:nvSpPr>
        <p:spPr bwMode="auto">
          <a:xfrm>
            <a:off x="5002213" y="757238"/>
            <a:ext cx="2620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Recherche de la fonction de transfert</a:t>
            </a:r>
            <a:endParaRPr lang="fr-FR" altLang="fr-FR" sz="1800"/>
          </a:p>
        </p:txBody>
      </p:sp>
      <p:sp>
        <p:nvSpPr>
          <p:cNvPr id="13456" name="Rectangle 144"/>
          <p:cNvSpPr>
            <a:spLocks noChangeArrowheads="1"/>
          </p:cNvSpPr>
          <p:nvPr/>
        </p:nvSpPr>
        <p:spPr bwMode="auto">
          <a:xfrm>
            <a:off x="4981575" y="1044575"/>
            <a:ext cx="2455863" cy="325438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28" name="Text Box 169"/>
          <p:cNvSpPr txBox="1">
            <a:spLocks noChangeArrowheads="1"/>
          </p:cNvSpPr>
          <p:nvPr/>
        </p:nvSpPr>
        <p:spPr bwMode="auto">
          <a:xfrm>
            <a:off x="4981575" y="998538"/>
            <a:ext cx="2406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Etude des critères de performance : Pour une consigne d’entrée</a:t>
            </a:r>
            <a:endParaRPr lang="fr-FR" altLang="fr-FR" sz="1800"/>
          </a:p>
        </p:txBody>
      </p:sp>
      <p:sp>
        <p:nvSpPr>
          <p:cNvPr id="13477" name="Text Box 165"/>
          <p:cNvSpPr txBox="1">
            <a:spLocks noChangeArrowheads="1"/>
          </p:cNvSpPr>
          <p:nvPr/>
        </p:nvSpPr>
        <p:spPr bwMode="auto">
          <a:xfrm>
            <a:off x="5386388" y="1992313"/>
            <a:ext cx="18589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200" b="1" i="1">
                <a:solidFill>
                  <a:srgbClr val="800000"/>
                </a:solidFill>
                <a:latin typeface="Times New Roman" pitchFamily="18" charset="0"/>
              </a:rPr>
              <a:t>* Systèmes bouclés</a:t>
            </a:r>
          </a:p>
        </p:txBody>
      </p:sp>
      <p:sp>
        <p:nvSpPr>
          <p:cNvPr id="5130" name="Rectangle 6"/>
          <p:cNvSpPr>
            <a:spLocks noChangeArrowheads="1"/>
          </p:cNvSpPr>
          <p:nvPr/>
        </p:nvSpPr>
        <p:spPr bwMode="auto">
          <a:xfrm>
            <a:off x="8167688" y="4710113"/>
            <a:ext cx="392112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31" name="Rectangle 10"/>
          <p:cNvSpPr>
            <a:spLocks noChangeArrowheads="1"/>
          </p:cNvSpPr>
          <p:nvPr/>
        </p:nvSpPr>
        <p:spPr bwMode="auto">
          <a:xfrm>
            <a:off x="3263900" y="166688"/>
            <a:ext cx="2303463" cy="204787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32" name="Text Box 11"/>
          <p:cNvSpPr txBox="1">
            <a:spLocks noChangeArrowheads="1"/>
          </p:cNvSpPr>
          <p:nvPr/>
        </p:nvSpPr>
        <p:spPr bwMode="auto">
          <a:xfrm>
            <a:off x="3317875" y="131763"/>
            <a:ext cx="2333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Modélisation et mise en équations</a:t>
            </a:r>
            <a:endParaRPr lang="fr-FR" altLang="fr-FR" sz="1800"/>
          </a:p>
        </p:txBody>
      </p:sp>
      <p:sp>
        <p:nvSpPr>
          <p:cNvPr id="5133" name="Rectangle 12"/>
          <p:cNvSpPr>
            <a:spLocks noChangeArrowheads="1"/>
          </p:cNvSpPr>
          <p:nvPr/>
        </p:nvSpPr>
        <p:spPr bwMode="auto">
          <a:xfrm>
            <a:off x="5292725" y="530225"/>
            <a:ext cx="1728788" cy="180975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34" name="Text Box 13"/>
          <p:cNvSpPr txBox="1">
            <a:spLocks noChangeArrowheads="1"/>
          </p:cNvSpPr>
          <p:nvPr/>
        </p:nvSpPr>
        <p:spPr bwMode="auto">
          <a:xfrm>
            <a:off x="5273675" y="492125"/>
            <a:ext cx="1905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Transformées de Laplace</a:t>
            </a:r>
            <a:endParaRPr lang="fr-FR" altLang="fr-FR" sz="1800"/>
          </a:p>
        </p:txBody>
      </p:sp>
      <p:sp>
        <p:nvSpPr>
          <p:cNvPr id="5135" name="Rectangle 17"/>
          <p:cNvSpPr>
            <a:spLocks noChangeArrowheads="1"/>
          </p:cNvSpPr>
          <p:nvPr/>
        </p:nvSpPr>
        <p:spPr bwMode="auto">
          <a:xfrm>
            <a:off x="3648075" y="1811338"/>
            <a:ext cx="157638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36" name="Text Box 18"/>
          <p:cNvSpPr txBox="1">
            <a:spLocks noChangeArrowheads="1"/>
          </p:cNvSpPr>
          <p:nvPr/>
        </p:nvSpPr>
        <p:spPr bwMode="auto">
          <a:xfrm>
            <a:off x="3625850" y="1800225"/>
            <a:ext cx="1631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Expression de la FTBF</a:t>
            </a:r>
            <a:endParaRPr lang="fr-FR" altLang="fr-FR" sz="1800"/>
          </a:p>
        </p:txBody>
      </p:sp>
      <p:sp>
        <p:nvSpPr>
          <p:cNvPr id="5137" name="Rectangle 19"/>
          <p:cNvSpPr>
            <a:spLocks noChangeArrowheads="1"/>
          </p:cNvSpPr>
          <p:nvPr/>
        </p:nvSpPr>
        <p:spPr bwMode="auto">
          <a:xfrm>
            <a:off x="3648075" y="1811338"/>
            <a:ext cx="157638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38" name="Text Box 20"/>
          <p:cNvSpPr txBox="1">
            <a:spLocks noChangeArrowheads="1"/>
          </p:cNvSpPr>
          <p:nvPr/>
        </p:nvSpPr>
        <p:spPr bwMode="auto">
          <a:xfrm>
            <a:off x="3625850" y="1730375"/>
            <a:ext cx="1631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A partir de la FTBF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**</a:t>
            </a:r>
            <a:endParaRPr lang="fr-FR" altLang="fr-FR" sz="1500">
              <a:solidFill>
                <a:srgbClr val="0000FF"/>
              </a:solidFill>
            </a:endParaRPr>
          </a:p>
        </p:txBody>
      </p:sp>
      <p:sp>
        <p:nvSpPr>
          <p:cNvPr id="5139" name="Rectangle 21"/>
          <p:cNvSpPr>
            <a:spLocks noChangeArrowheads="1"/>
          </p:cNvSpPr>
          <p:nvPr/>
        </p:nvSpPr>
        <p:spPr bwMode="auto">
          <a:xfrm>
            <a:off x="5346700" y="1811338"/>
            <a:ext cx="1576388" cy="228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0" name="Text Box 22"/>
          <p:cNvSpPr txBox="1">
            <a:spLocks noChangeArrowheads="1"/>
          </p:cNvSpPr>
          <p:nvPr/>
        </p:nvSpPr>
        <p:spPr bwMode="auto">
          <a:xfrm>
            <a:off x="5330825" y="1741488"/>
            <a:ext cx="1631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Réponse en fréquence</a:t>
            </a:r>
            <a:r>
              <a:rPr lang="fr-FR" altLang="fr-FR" sz="1500" b="1">
                <a:solidFill>
                  <a:srgbClr val="800000"/>
                </a:solidFill>
                <a:latin typeface="Times New Roman" pitchFamily="18" charset="0"/>
              </a:rPr>
              <a:t>*</a:t>
            </a:r>
            <a:endParaRPr lang="fr-FR" altLang="fr-FR" sz="1500">
              <a:solidFill>
                <a:srgbClr val="800000"/>
              </a:solidFill>
            </a:endParaRPr>
          </a:p>
        </p:txBody>
      </p:sp>
      <p:sp>
        <p:nvSpPr>
          <p:cNvPr id="5141" name="Rectangle 23"/>
          <p:cNvSpPr>
            <a:spLocks noChangeArrowheads="1"/>
          </p:cNvSpPr>
          <p:nvPr/>
        </p:nvSpPr>
        <p:spPr bwMode="auto">
          <a:xfrm>
            <a:off x="3883025" y="2374900"/>
            <a:ext cx="1100138" cy="355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2" name="Text Box 24"/>
          <p:cNvSpPr txBox="1">
            <a:spLocks noChangeArrowheads="1"/>
          </p:cNvSpPr>
          <p:nvPr/>
        </p:nvSpPr>
        <p:spPr bwMode="auto">
          <a:xfrm>
            <a:off x="3789363" y="2344738"/>
            <a:ext cx="13017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Plan de Laplace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800" b="1" i="1">
                <a:solidFill>
                  <a:srgbClr val="0000FF"/>
                </a:solidFill>
                <a:latin typeface="Times New Roman" pitchFamily="18" charset="0"/>
              </a:rPr>
              <a:t>(lieu des pôles</a:t>
            </a:r>
            <a:r>
              <a:rPr lang="fr-FR" altLang="fr-FR" sz="800" b="1" i="1">
                <a:solidFill>
                  <a:srgbClr val="800000"/>
                </a:solidFill>
                <a:latin typeface="Times New Roman" pitchFamily="18" charset="0"/>
              </a:rPr>
              <a:t>)</a:t>
            </a:r>
            <a:endParaRPr lang="fr-FR" altLang="fr-FR" sz="1800"/>
          </a:p>
        </p:txBody>
      </p:sp>
      <p:sp>
        <p:nvSpPr>
          <p:cNvPr id="5143" name="Rectangle 31"/>
          <p:cNvSpPr>
            <a:spLocks noChangeArrowheads="1"/>
          </p:cNvSpPr>
          <p:nvPr/>
        </p:nvSpPr>
        <p:spPr bwMode="auto">
          <a:xfrm>
            <a:off x="5318125" y="3081338"/>
            <a:ext cx="1490663" cy="228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4" name="AutoShape 32"/>
          <p:cNvSpPr>
            <a:spLocks noChangeArrowheads="1"/>
          </p:cNvSpPr>
          <p:nvPr/>
        </p:nvSpPr>
        <p:spPr bwMode="auto">
          <a:xfrm>
            <a:off x="5440363" y="3441700"/>
            <a:ext cx="1360487" cy="1071563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5" name="Text Box 33"/>
          <p:cNvSpPr txBox="1">
            <a:spLocks noChangeArrowheads="1"/>
          </p:cNvSpPr>
          <p:nvPr/>
        </p:nvSpPr>
        <p:spPr bwMode="auto">
          <a:xfrm>
            <a:off x="5376863" y="3595688"/>
            <a:ext cx="1374775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Stabilité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rapidité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précision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assurées ?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5146" name="Oval 35"/>
          <p:cNvSpPr>
            <a:spLocks noChangeArrowheads="1"/>
          </p:cNvSpPr>
          <p:nvPr/>
        </p:nvSpPr>
        <p:spPr bwMode="auto">
          <a:xfrm>
            <a:off x="6810375" y="3948113"/>
            <a:ext cx="66675" cy="65087"/>
          </a:xfrm>
          <a:prstGeom prst="ellipse">
            <a:avLst/>
          </a:prstGeom>
          <a:solidFill>
            <a:srgbClr val="FFFFFF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7" name="Rectangle 43"/>
          <p:cNvSpPr>
            <a:spLocks noChangeArrowheads="1"/>
          </p:cNvSpPr>
          <p:nvPr/>
        </p:nvSpPr>
        <p:spPr bwMode="auto">
          <a:xfrm>
            <a:off x="6451600" y="166688"/>
            <a:ext cx="2303463" cy="204787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8" name="Text Box 44"/>
          <p:cNvSpPr txBox="1">
            <a:spLocks noChangeArrowheads="1"/>
          </p:cNvSpPr>
          <p:nvPr/>
        </p:nvSpPr>
        <p:spPr bwMode="auto">
          <a:xfrm>
            <a:off x="6505575" y="131763"/>
            <a:ext cx="2333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Identification d’un système réel</a:t>
            </a:r>
            <a:endParaRPr lang="fr-FR" altLang="fr-FR" sz="1800"/>
          </a:p>
        </p:txBody>
      </p:sp>
      <p:sp>
        <p:nvSpPr>
          <p:cNvPr id="5149" name="Rectangle 45"/>
          <p:cNvSpPr>
            <a:spLocks noChangeArrowheads="1"/>
          </p:cNvSpPr>
          <p:nvPr/>
        </p:nvSpPr>
        <p:spPr bwMode="auto">
          <a:xfrm>
            <a:off x="6859588" y="4710113"/>
            <a:ext cx="261937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50" name="Rectangle 47"/>
          <p:cNvSpPr>
            <a:spLocks noChangeArrowheads="1"/>
          </p:cNvSpPr>
          <p:nvPr/>
        </p:nvSpPr>
        <p:spPr bwMode="auto">
          <a:xfrm>
            <a:off x="7324725" y="4710113"/>
            <a:ext cx="26193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51" name="Rectangle 49"/>
          <p:cNvSpPr>
            <a:spLocks noChangeArrowheads="1"/>
          </p:cNvSpPr>
          <p:nvPr/>
        </p:nvSpPr>
        <p:spPr bwMode="auto">
          <a:xfrm>
            <a:off x="7734300" y="4710113"/>
            <a:ext cx="32543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pSp>
        <p:nvGrpSpPr>
          <p:cNvPr id="5152" name="Group 52"/>
          <p:cNvGrpSpPr>
            <a:grpSpLocks/>
          </p:cNvGrpSpPr>
          <p:nvPr/>
        </p:nvGrpSpPr>
        <p:grpSpPr bwMode="auto">
          <a:xfrm>
            <a:off x="4406900" y="371475"/>
            <a:ext cx="3195638" cy="66675"/>
            <a:chOff x="3197" y="2066"/>
            <a:chExt cx="4483" cy="94"/>
          </a:xfrm>
        </p:grpSpPr>
        <p:sp>
          <p:nvSpPr>
            <p:cNvPr id="5214" name="Line 53"/>
            <p:cNvSpPr>
              <a:spLocks noChangeShapeType="1"/>
            </p:cNvSpPr>
            <p:nvPr/>
          </p:nvSpPr>
          <p:spPr bwMode="auto">
            <a:xfrm>
              <a:off x="3197" y="2066"/>
              <a:ext cx="0" cy="94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15" name="Line 54"/>
            <p:cNvSpPr>
              <a:spLocks noChangeShapeType="1"/>
            </p:cNvSpPr>
            <p:nvPr/>
          </p:nvSpPr>
          <p:spPr bwMode="auto">
            <a:xfrm>
              <a:off x="3197" y="2158"/>
              <a:ext cx="4475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16" name="Line 55"/>
            <p:cNvSpPr>
              <a:spLocks noChangeShapeType="1"/>
            </p:cNvSpPr>
            <p:nvPr/>
          </p:nvSpPr>
          <p:spPr bwMode="auto">
            <a:xfrm>
              <a:off x="7680" y="2081"/>
              <a:ext cx="0" cy="7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53" name="Line 56"/>
          <p:cNvSpPr>
            <a:spLocks noChangeShapeType="1"/>
          </p:cNvSpPr>
          <p:nvPr/>
        </p:nvSpPr>
        <p:spPr bwMode="auto">
          <a:xfrm flipV="1">
            <a:off x="4438650" y="1692275"/>
            <a:ext cx="0" cy="11747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54" name="Line 57"/>
          <p:cNvSpPr>
            <a:spLocks noChangeShapeType="1"/>
          </p:cNvSpPr>
          <p:nvPr/>
        </p:nvSpPr>
        <p:spPr bwMode="auto">
          <a:xfrm flipV="1">
            <a:off x="4438650" y="1695450"/>
            <a:ext cx="32877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55" name="Line 58"/>
          <p:cNvSpPr>
            <a:spLocks noChangeShapeType="1"/>
          </p:cNvSpPr>
          <p:nvPr/>
        </p:nvSpPr>
        <p:spPr bwMode="auto">
          <a:xfrm flipV="1">
            <a:off x="7731125" y="1692275"/>
            <a:ext cx="0" cy="169227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56" name="Line 61"/>
          <p:cNvSpPr>
            <a:spLocks noChangeShapeType="1"/>
          </p:cNvSpPr>
          <p:nvPr/>
        </p:nvSpPr>
        <p:spPr bwMode="auto">
          <a:xfrm flipV="1">
            <a:off x="4435475" y="2036763"/>
            <a:ext cx="0" cy="1492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57" name="Line 71"/>
          <p:cNvSpPr>
            <a:spLocks noChangeShapeType="1"/>
          </p:cNvSpPr>
          <p:nvPr/>
        </p:nvSpPr>
        <p:spPr bwMode="auto">
          <a:xfrm>
            <a:off x="6880225" y="3983038"/>
            <a:ext cx="7985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58" name="Line 72"/>
          <p:cNvSpPr>
            <a:spLocks noChangeShapeType="1"/>
          </p:cNvSpPr>
          <p:nvPr/>
        </p:nvSpPr>
        <p:spPr bwMode="auto">
          <a:xfrm>
            <a:off x="7673975" y="3983038"/>
            <a:ext cx="0" cy="6699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5159" name="Group 73"/>
          <p:cNvGrpSpPr>
            <a:grpSpLocks/>
          </p:cNvGrpSpPr>
          <p:nvPr/>
        </p:nvGrpSpPr>
        <p:grpSpPr bwMode="auto">
          <a:xfrm>
            <a:off x="6989763" y="4649788"/>
            <a:ext cx="1376362" cy="57150"/>
            <a:chOff x="6821" y="7937"/>
            <a:chExt cx="1931" cy="83"/>
          </a:xfrm>
        </p:grpSpPr>
        <p:sp>
          <p:nvSpPr>
            <p:cNvPr id="5209" name="Line 74"/>
            <p:cNvSpPr>
              <a:spLocks noChangeShapeType="1"/>
            </p:cNvSpPr>
            <p:nvPr/>
          </p:nvSpPr>
          <p:spPr bwMode="auto">
            <a:xfrm flipV="1">
              <a:off x="682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10" name="Line 75"/>
            <p:cNvSpPr>
              <a:spLocks noChangeShapeType="1"/>
            </p:cNvSpPr>
            <p:nvPr/>
          </p:nvSpPr>
          <p:spPr bwMode="auto">
            <a:xfrm flipV="1">
              <a:off x="6821" y="7939"/>
              <a:ext cx="1927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11" name="Line 76"/>
            <p:cNvSpPr>
              <a:spLocks noChangeShapeType="1"/>
            </p:cNvSpPr>
            <p:nvPr/>
          </p:nvSpPr>
          <p:spPr bwMode="auto">
            <a:xfrm flipV="1">
              <a:off x="875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12" name="Line 77"/>
            <p:cNvSpPr>
              <a:spLocks noChangeShapeType="1"/>
            </p:cNvSpPr>
            <p:nvPr/>
          </p:nvSpPr>
          <p:spPr bwMode="auto">
            <a:xfrm flipV="1">
              <a:off x="7489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13" name="Line 78"/>
            <p:cNvSpPr>
              <a:spLocks noChangeShapeType="1"/>
            </p:cNvSpPr>
            <p:nvPr/>
          </p:nvSpPr>
          <p:spPr bwMode="auto">
            <a:xfrm flipV="1">
              <a:off x="8108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160" name="Group 79"/>
          <p:cNvGrpSpPr>
            <a:grpSpLocks/>
          </p:cNvGrpSpPr>
          <p:nvPr/>
        </p:nvGrpSpPr>
        <p:grpSpPr bwMode="auto">
          <a:xfrm flipV="1">
            <a:off x="6989763" y="4943475"/>
            <a:ext cx="1376362" cy="57150"/>
            <a:chOff x="6821" y="7937"/>
            <a:chExt cx="1931" cy="83"/>
          </a:xfrm>
        </p:grpSpPr>
        <p:sp>
          <p:nvSpPr>
            <p:cNvPr id="5204" name="Line 80"/>
            <p:cNvSpPr>
              <a:spLocks noChangeShapeType="1"/>
            </p:cNvSpPr>
            <p:nvPr/>
          </p:nvSpPr>
          <p:spPr bwMode="auto">
            <a:xfrm flipV="1">
              <a:off x="682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05" name="Line 81"/>
            <p:cNvSpPr>
              <a:spLocks noChangeShapeType="1"/>
            </p:cNvSpPr>
            <p:nvPr/>
          </p:nvSpPr>
          <p:spPr bwMode="auto">
            <a:xfrm flipV="1">
              <a:off x="6821" y="7939"/>
              <a:ext cx="1927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06" name="Line 82"/>
            <p:cNvSpPr>
              <a:spLocks noChangeShapeType="1"/>
            </p:cNvSpPr>
            <p:nvPr/>
          </p:nvSpPr>
          <p:spPr bwMode="auto">
            <a:xfrm flipV="1">
              <a:off x="875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07" name="Line 83"/>
            <p:cNvSpPr>
              <a:spLocks noChangeShapeType="1"/>
            </p:cNvSpPr>
            <p:nvPr/>
          </p:nvSpPr>
          <p:spPr bwMode="auto">
            <a:xfrm flipV="1">
              <a:off x="7489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08" name="Line 84"/>
            <p:cNvSpPr>
              <a:spLocks noChangeShapeType="1"/>
            </p:cNvSpPr>
            <p:nvPr/>
          </p:nvSpPr>
          <p:spPr bwMode="auto">
            <a:xfrm flipV="1">
              <a:off x="8108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61" name="Rectangle 85"/>
          <p:cNvSpPr>
            <a:spLocks noChangeArrowheads="1"/>
          </p:cNvSpPr>
          <p:nvPr/>
        </p:nvSpPr>
        <p:spPr bwMode="auto">
          <a:xfrm>
            <a:off x="7043738" y="4097338"/>
            <a:ext cx="1238250" cy="379412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62" name="Line 96"/>
          <p:cNvSpPr>
            <a:spLocks noChangeShapeType="1"/>
          </p:cNvSpPr>
          <p:nvPr/>
        </p:nvSpPr>
        <p:spPr bwMode="auto">
          <a:xfrm>
            <a:off x="4416425" y="2730500"/>
            <a:ext cx="0" cy="6572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63" name="Rectangle 97"/>
          <p:cNvSpPr>
            <a:spLocks noChangeArrowheads="1"/>
          </p:cNvSpPr>
          <p:nvPr/>
        </p:nvSpPr>
        <p:spPr bwMode="auto">
          <a:xfrm>
            <a:off x="4083050" y="3078163"/>
            <a:ext cx="64135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64" name="Rectangle 99"/>
          <p:cNvSpPr>
            <a:spLocks noChangeArrowheads="1"/>
          </p:cNvSpPr>
          <p:nvPr/>
        </p:nvSpPr>
        <p:spPr bwMode="auto">
          <a:xfrm>
            <a:off x="7058025" y="1811338"/>
            <a:ext cx="1349375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65" name="Text Box 100"/>
          <p:cNvSpPr txBox="1">
            <a:spLocks noChangeArrowheads="1"/>
          </p:cNvSpPr>
          <p:nvPr/>
        </p:nvSpPr>
        <p:spPr bwMode="auto">
          <a:xfrm>
            <a:off x="7034213" y="1800225"/>
            <a:ext cx="1419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Réponse temporelle</a:t>
            </a:r>
            <a:endParaRPr lang="fr-FR" altLang="fr-FR" sz="1800"/>
          </a:p>
        </p:txBody>
      </p:sp>
      <p:sp>
        <p:nvSpPr>
          <p:cNvPr id="5166" name="Rectangle 101"/>
          <p:cNvSpPr>
            <a:spLocks noChangeArrowheads="1"/>
          </p:cNvSpPr>
          <p:nvPr/>
        </p:nvSpPr>
        <p:spPr bwMode="auto">
          <a:xfrm>
            <a:off x="7081838" y="3081338"/>
            <a:ext cx="13081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67" name="Text Box 108"/>
          <p:cNvSpPr txBox="1">
            <a:spLocks noChangeArrowheads="1"/>
          </p:cNvSpPr>
          <p:nvPr/>
        </p:nvSpPr>
        <p:spPr bwMode="auto">
          <a:xfrm>
            <a:off x="196850" y="536575"/>
            <a:ext cx="32131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L’étude des systèmes automatiques est présentée ici en déroulant un processus bien défini</a:t>
            </a:r>
          </a:p>
        </p:txBody>
      </p:sp>
      <p:pic>
        <p:nvPicPr>
          <p:cNvPr id="5168" name="Picture 10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3124200"/>
            <a:ext cx="1211263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69" name="Text Box 110"/>
          <p:cNvSpPr txBox="1">
            <a:spLocks noChangeArrowheads="1"/>
          </p:cNvSpPr>
          <p:nvPr/>
        </p:nvSpPr>
        <p:spPr bwMode="auto">
          <a:xfrm>
            <a:off x="196850" y="1816100"/>
            <a:ext cx="2900363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A l’origine, le modèle est obtenu à partir des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équations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régissant le système dynamique ou à partir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d’identifications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expérimentales préalables </a:t>
            </a:r>
          </a:p>
        </p:txBody>
      </p:sp>
      <p:sp>
        <p:nvSpPr>
          <p:cNvPr id="5170" name="Text Box 111"/>
          <p:cNvSpPr txBox="1">
            <a:spLocks noChangeArrowheads="1"/>
          </p:cNvSpPr>
          <p:nvPr/>
        </p:nvSpPr>
        <p:spPr bwMode="auto">
          <a:xfrm>
            <a:off x="234950" y="3590925"/>
            <a:ext cx="30829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Le but est d’évaluer et d’améliorer les performances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Stabilité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,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Précision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et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Rapidité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du système.</a:t>
            </a:r>
          </a:p>
        </p:txBody>
      </p:sp>
      <p:sp>
        <p:nvSpPr>
          <p:cNvPr id="13431" name="Rectangle 119"/>
          <p:cNvSpPr>
            <a:spLocks noChangeArrowheads="1"/>
          </p:cNvSpPr>
          <p:nvPr/>
        </p:nvSpPr>
        <p:spPr bwMode="auto">
          <a:xfrm>
            <a:off x="5843588" y="3687763"/>
            <a:ext cx="517525" cy="138112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32" name="Rectangle 120"/>
          <p:cNvSpPr>
            <a:spLocks noChangeArrowheads="1"/>
          </p:cNvSpPr>
          <p:nvPr/>
        </p:nvSpPr>
        <p:spPr bwMode="auto">
          <a:xfrm>
            <a:off x="5810250" y="3816350"/>
            <a:ext cx="53340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33" name="Rectangle 121"/>
          <p:cNvSpPr>
            <a:spLocks noChangeArrowheads="1"/>
          </p:cNvSpPr>
          <p:nvPr/>
        </p:nvSpPr>
        <p:spPr bwMode="auto">
          <a:xfrm>
            <a:off x="5797550" y="3968750"/>
            <a:ext cx="53340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34" name="Rectangle 122"/>
          <p:cNvSpPr>
            <a:spLocks noChangeArrowheads="1"/>
          </p:cNvSpPr>
          <p:nvPr/>
        </p:nvSpPr>
        <p:spPr bwMode="auto">
          <a:xfrm>
            <a:off x="5880100" y="4121150"/>
            <a:ext cx="517525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35" name="Oval 123"/>
          <p:cNvSpPr>
            <a:spLocks noChangeArrowheads="1"/>
          </p:cNvSpPr>
          <p:nvPr/>
        </p:nvSpPr>
        <p:spPr bwMode="auto">
          <a:xfrm>
            <a:off x="6402388" y="4114800"/>
            <a:ext cx="82550" cy="1079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38" name="Rectangle 126"/>
          <p:cNvSpPr>
            <a:spLocks noChangeArrowheads="1"/>
          </p:cNvSpPr>
          <p:nvPr/>
        </p:nvSpPr>
        <p:spPr bwMode="auto">
          <a:xfrm>
            <a:off x="3981450" y="2398713"/>
            <a:ext cx="914400" cy="1651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pic>
        <p:nvPicPr>
          <p:cNvPr id="5177" name="Picture 1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513" y="3092450"/>
            <a:ext cx="606425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442" name="Rectangle 130"/>
          <p:cNvSpPr>
            <a:spLocks noChangeArrowheads="1"/>
          </p:cNvSpPr>
          <p:nvPr/>
        </p:nvSpPr>
        <p:spPr bwMode="auto">
          <a:xfrm>
            <a:off x="4106863" y="3116263"/>
            <a:ext cx="276225" cy="16192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55" name="Rectangle 143"/>
          <p:cNvSpPr>
            <a:spLocks noChangeArrowheads="1"/>
          </p:cNvSpPr>
          <p:nvPr/>
        </p:nvSpPr>
        <p:spPr bwMode="auto">
          <a:xfrm>
            <a:off x="4411663" y="3095625"/>
            <a:ext cx="276225" cy="182563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57" name="Rectangle 145"/>
          <p:cNvSpPr>
            <a:spLocks noChangeArrowheads="1"/>
          </p:cNvSpPr>
          <p:nvPr/>
        </p:nvSpPr>
        <p:spPr bwMode="auto">
          <a:xfrm>
            <a:off x="3263900" y="166688"/>
            <a:ext cx="2303463" cy="204787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58" name="Text Box 146"/>
          <p:cNvSpPr txBox="1">
            <a:spLocks noChangeArrowheads="1"/>
          </p:cNvSpPr>
          <p:nvPr/>
        </p:nvSpPr>
        <p:spPr bwMode="auto">
          <a:xfrm>
            <a:off x="3317875" y="131763"/>
            <a:ext cx="2333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Modélisation et mise en équations</a:t>
            </a:r>
            <a:endParaRPr lang="fr-FR" altLang="fr-FR" sz="1800"/>
          </a:p>
        </p:txBody>
      </p:sp>
      <p:sp>
        <p:nvSpPr>
          <p:cNvPr id="13459" name="Rectangle 147"/>
          <p:cNvSpPr>
            <a:spLocks noChangeArrowheads="1"/>
          </p:cNvSpPr>
          <p:nvPr/>
        </p:nvSpPr>
        <p:spPr bwMode="auto">
          <a:xfrm>
            <a:off x="5292725" y="530225"/>
            <a:ext cx="1728788" cy="180975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60" name="Text Box 148"/>
          <p:cNvSpPr txBox="1">
            <a:spLocks noChangeArrowheads="1"/>
          </p:cNvSpPr>
          <p:nvPr/>
        </p:nvSpPr>
        <p:spPr bwMode="auto">
          <a:xfrm>
            <a:off x="5273675" y="492125"/>
            <a:ext cx="1905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Transformées de Laplace</a:t>
            </a:r>
            <a:endParaRPr lang="fr-FR" altLang="fr-FR" sz="1800"/>
          </a:p>
        </p:txBody>
      </p:sp>
      <p:sp>
        <p:nvSpPr>
          <p:cNvPr id="13464" name="Rectangle 152"/>
          <p:cNvSpPr>
            <a:spLocks noChangeArrowheads="1"/>
          </p:cNvSpPr>
          <p:nvPr/>
        </p:nvSpPr>
        <p:spPr bwMode="auto">
          <a:xfrm>
            <a:off x="6451600" y="166688"/>
            <a:ext cx="2303463" cy="204787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65" name="Text Box 153"/>
          <p:cNvSpPr txBox="1">
            <a:spLocks noChangeArrowheads="1"/>
          </p:cNvSpPr>
          <p:nvPr/>
        </p:nvSpPr>
        <p:spPr bwMode="auto">
          <a:xfrm>
            <a:off x="6505575" y="131763"/>
            <a:ext cx="2333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Identification d’un système réel</a:t>
            </a:r>
            <a:endParaRPr lang="fr-FR" altLang="fr-FR" sz="1800"/>
          </a:p>
        </p:txBody>
      </p:sp>
      <p:grpSp>
        <p:nvGrpSpPr>
          <p:cNvPr id="13466" name="Group 154"/>
          <p:cNvGrpSpPr>
            <a:grpSpLocks/>
          </p:cNvGrpSpPr>
          <p:nvPr/>
        </p:nvGrpSpPr>
        <p:grpSpPr bwMode="auto">
          <a:xfrm>
            <a:off x="4406900" y="371475"/>
            <a:ext cx="3195638" cy="66675"/>
            <a:chOff x="3197" y="2066"/>
            <a:chExt cx="4483" cy="94"/>
          </a:xfrm>
        </p:grpSpPr>
        <p:sp>
          <p:nvSpPr>
            <p:cNvPr id="5201" name="Line 155"/>
            <p:cNvSpPr>
              <a:spLocks noChangeShapeType="1"/>
            </p:cNvSpPr>
            <p:nvPr/>
          </p:nvSpPr>
          <p:spPr bwMode="auto">
            <a:xfrm>
              <a:off x="3197" y="2066"/>
              <a:ext cx="0" cy="94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02" name="Line 156"/>
            <p:cNvSpPr>
              <a:spLocks noChangeShapeType="1"/>
            </p:cNvSpPr>
            <p:nvPr/>
          </p:nvSpPr>
          <p:spPr bwMode="auto">
            <a:xfrm>
              <a:off x="3197" y="2158"/>
              <a:ext cx="4475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03" name="Line 157"/>
            <p:cNvSpPr>
              <a:spLocks noChangeShapeType="1"/>
            </p:cNvSpPr>
            <p:nvPr/>
          </p:nvSpPr>
          <p:spPr bwMode="auto">
            <a:xfrm>
              <a:off x="7680" y="2081"/>
              <a:ext cx="0" cy="7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470" name="Rectangle 158"/>
          <p:cNvSpPr>
            <a:spLocks noChangeArrowheads="1"/>
          </p:cNvSpPr>
          <p:nvPr/>
        </p:nvSpPr>
        <p:spPr bwMode="auto">
          <a:xfrm>
            <a:off x="7058025" y="1811338"/>
            <a:ext cx="1349375" cy="228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71" name="Text Box 159"/>
          <p:cNvSpPr txBox="1">
            <a:spLocks noChangeArrowheads="1"/>
          </p:cNvSpPr>
          <p:nvPr/>
        </p:nvSpPr>
        <p:spPr bwMode="auto">
          <a:xfrm>
            <a:off x="7034213" y="1800225"/>
            <a:ext cx="1419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Réponse temporelle</a:t>
            </a:r>
            <a:endParaRPr lang="fr-FR" altLang="fr-FR" sz="1800"/>
          </a:p>
        </p:txBody>
      </p:sp>
      <p:sp>
        <p:nvSpPr>
          <p:cNvPr id="13472" name="Rectangle 160"/>
          <p:cNvSpPr>
            <a:spLocks noChangeArrowheads="1"/>
          </p:cNvSpPr>
          <p:nvPr/>
        </p:nvSpPr>
        <p:spPr bwMode="auto">
          <a:xfrm>
            <a:off x="7081838" y="3081338"/>
            <a:ext cx="1308100" cy="228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90" name="Line 162"/>
          <p:cNvSpPr>
            <a:spLocks noChangeShapeType="1"/>
          </p:cNvSpPr>
          <p:nvPr/>
        </p:nvSpPr>
        <p:spPr bwMode="auto">
          <a:xfrm>
            <a:off x="6124575" y="3303588"/>
            <a:ext cx="0" cy="147637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436" name="Rectangle 124"/>
          <p:cNvSpPr>
            <a:spLocks noChangeArrowheads="1"/>
          </p:cNvSpPr>
          <p:nvPr/>
        </p:nvSpPr>
        <p:spPr bwMode="auto">
          <a:xfrm>
            <a:off x="3703638" y="1854200"/>
            <a:ext cx="1485900" cy="150813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39" name="Rectangle 127"/>
          <p:cNvSpPr>
            <a:spLocks noChangeArrowheads="1"/>
          </p:cNvSpPr>
          <p:nvPr/>
        </p:nvSpPr>
        <p:spPr bwMode="auto">
          <a:xfrm>
            <a:off x="4049713" y="2555875"/>
            <a:ext cx="787400" cy="1397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475" name="Text Box 163"/>
          <p:cNvSpPr txBox="1">
            <a:spLocks noChangeArrowheads="1"/>
          </p:cNvSpPr>
          <p:nvPr/>
        </p:nvSpPr>
        <p:spPr bwMode="auto">
          <a:xfrm>
            <a:off x="3387725" y="1971675"/>
            <a:ext cx="20272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200" b="1" i="1">
                <a:solidFill>
                  <a:srgbClr val="0000FF"/>
                </a:solidFill>
                <a:latin typeface="Times New Roman" pitchFamily="18" charset="0"/>
              </a:rPr>
              <a:t>** Systèmes bouclés ou non</a:t>
            </a:r>
          </a:p>
        </p:txBody>
      </p:sp>
      <p:sp>
        <p:nvSpPr>
          <p:cNvPr id="5194" name="Line 61"/>
          <p:cNvSpPr>
            <a:spLocks noChangeShapeType="1"/>
          </p:cNvSpPr>
          <p:nvPr/>
        </p:nvSpPr>
        <p:spPr bwMode="auto">
          <a:xfrm flipV="1">
            <a:off x="4435475" y="2036763"/>
            <a:ext cx="0" cy="33496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95" name="Line 69"/>
          <p:cNvSpPr>
            <a:spLocks noChangeShapeType="1"/>
          </p:cNvSpPr>
          <p:nvPr/>
        </p:nvSpPr>
        <p:spPr bwMode="auto">
          <a:xfrm>
            <a:off x="6124575" y="2714625"/>
            <a:ext cx="0" cy="3683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96" name="Line 95"/>
          <p:cNvSpPr>
            <a:spLocks noChangeShapeType="1"/>
          </p:cNvSpPr>
          <p:nvPr/>
        </p:nvSpPr>
        <p:spPr bwMode="auto">
          <a:xfrm>
            <a:off x="4416425" y="3384550"/>
            <a:ext cx="331946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97" name="Rectangle 25"/>
          <p:cNvSpPr>
            <a:spLocks noChangeArrowheads="1"/>
          </p:cNvSpPr>
          <p:nvPr/>
        </p:nvSpPr>
        <p:spPr bwMode="auto">
          <a:xfrm>
            <a:off x="5861050" y="2352675"/>
            <a:ext cx="563563" cy="355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98" name="Text Box 26"/>
          <p:cNvSpPr txBox="1">
            <a:spLocks noChangeArrowheads="1"/>
          </p:cNvSpPr>
          <p:nvPr/>
        </p:nvSpPr>
        <p:spPr bwMode="auto">
          <a:xfrm>
            <a:off x="5819775" y="2328863"/>
            <a:ext cx="6667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Plan 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 Bode</a:t>
            </a:r>
            <a:endParaRPr lang="fr-FR" altLang="fr-FR" sz="1800">
              <a:solidFill>
                <a:srgbClr val="800000"/>
              </a:solidFill>
            </a:endParaRPr>
          </a:p>
        </p:txBody>
      </p:sp>
      <p:graphicFrame>
        <p:nvGraphicFramePr>
          <p:cNvPr id="5199" name="Objet 1"/>
          <p:cNvGraphicFramePr>
            <a:graphicFrameLocks noChangeAspect="1"/>
          </p:cNvGraphicFramePr>
          <p:nvPr/>
        </p:nvGraphicFramePr>
        <p:xfrm>
          <a:off x="5334000" y="3087688"/>
          <a:ext cx="14890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7" name="Equation" r:id="rId6" imgW="1269720" imgH="228600" progId="Equation.DSMT4">
                  <p:embed/>
                </p:oleObj>
              </mc:Choice>
              <mc:Fallback>
                <p:oleObj name="Equation" r:id="rId6" imgW="1269720" imgH="228600" progId="Equation.DSMT4">
                  <p:embed/>
                  <p:pic>
                    <p:nvPicPr>
                      <p:cNvPr id="0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087688"/>
                        <a:ext cx="1489075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00" name="Objet 133"/>
          <p:cNvGraphicFramePr>
            <a:graphicFrameLocks noChangeAspect="1"/>
          </p:cNvGraphicFramePr>
          <p:nvPr/>
        </p:nvGraphicFramePr>
        <p:xfrm>
          <a:off x="7088188" y="3098800"/>
          <a:ext cx="127635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8" name="Equation" r:id="rId8" imgW="1320480" imgH="241200" progId="Equation.DSMT4">
                  <p:embed/>
                </p:oleObj>
              </mc:Choice>
              <mc:Fallback>
                <p:oleObj name="Equation" r:id="rId8" imgW="1320480" imgH="241200" progId="Equation.DSMT4">
                  <p:embed/>
                  <p:pic>
                    <p:nvPicPr>
                      <p:cNvPr id="0" name="Objet 1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8188" y="3098800"/>
                        <a:ext cx="1276350" cy="20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-0.00607 0.00717 -0.01093 0.01528 -0.01753 0.02893 C -0.02413 0.04259 -0.03767 0.05926 -0.03975 0.08148 C -0.04184 0.1037 -0.05312 0.1412 -0.03003 0.16227 C -0.00694 0.18333 0.07205 0.19791 0.09879 0.20717 " pathEditMode="relative" rAng="0" ptsTypes="aaaaa">
                                      <p:cBhvr>
                                        <p:cTn id="48" dur="2000" fill="hold"/>
                                        <p:tgtEl>
                                          <p:spTgt spid="13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1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2" dur="500"/>
                                        <p:tgtEl>
                                          <p:spTgt spid="13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608 0.00717 -0.01198 0.01458 -0.01754 0.02893 C -0.02309 0.04328 -0.03125 0.06458 -0.03334 0.0868 C -0.03542 0.10902 -0.03507 0.14097 -0.03004 0.16226 C -0.025 0.18356 -0.01424 0.19907 -0.0033 0.21458 " pathEditMode="relative" ptsTypes="aaaaA">
                                      <p:cBhvr>
                                        <p:cTn id="61" dur="2000" fill="hold"/>
                                        <p:tgtEl>
                                          <p:spTgt spid="1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5" dur="500"/>
                                        <p:tgtEl>
                                          <p:spTgt spid="13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9" dur="500"/>
                                        <p:tgtEl>
                                          <p:spTgt spid="13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4" dur="500"/>
                                        <p:tgtEl>
                                          <p:spTgt spid="13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9" dur="500"/>
                                        <p:tgtEl>
                                          <p:spTgt spid="13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4" dur="500"/>
                                        <p:tgtEl>
                                          <p:spTgt spid="134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9" dur="500"/>
                                        <p:tgtEl>
                                          <p:spTgt spid="13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4" dur="500"/>
                                        <p:tgtEl>
                                          <p:spTgt spid="13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9" dur="500"/>
                                        <p:tgtEl>
                                          <p:spTgt spid="13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2" dur="500"/>
                                        <p:tgtEl>
                                          <p:spTgt spid="13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61" grpId="0" animBg="1"/>
      <p:bldP spid="13456" grpId="0" animBg="1"/>
      <p:bldP spid="13477" grpId="0" build="allAtOnce"/>
      <p:bldP spid="13431" grpId="0" animBg="1"/>
      <p:bldP spid="13432" grpId="0" animBg="1"/>
      <p:bldP spid="13433" grpId="0" animBg="1"/>
      <p:bldP spid="13434" grpId="0" animBg="1"/>
      <p:bldP spid="13435" grpId="0" animBg="1"/>
      <p:bldP spid="13438" grpId="0" animBg="1"/>
      <p:bldP spid="13442" grpId="0" animBg="1"/>
      <p:bldP spid="13455" grpId="0" animBg="1"/>
      <p:bldP spid="13457" grpId="0" animBg="1"/>
      <p:bldP spid="13458" grpId="0"/>
      <p:bldP spid="13459" grpId="0" animBg="1"/>
      <p:bldP spid="13460" grpId="0"/>
      <p:bldP spid="13464" grpId="0" animBg="1"/>
      <p:bldP spid="13465" grpId="0"/>
      <p:bldP spid="13470" grpId="0" animBg="1"/>
      <p:bldP spid="13471" grpId="0"/>
      <p:bldP spid="13472" grpId="0" animBg="1"/>
      <p:bldP spid="13436" grpId="0" animBg="1"/>
      <p:bldP spid="13439" grpId="0" animBg="1"/>
      <p:bldP spid="13475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5"/>
          <p:cNvSpPr>
            <a:spLocks noChangeShapeType="1"/>
          </p:cNvSpPr>
          <p:nvPr/>
        </p:nvSpPr>
        <p:spPr bwMode="auto">
          <a:xfrm>
            <a:off x="6124575" y="438150"/>
            <a:ext cx="0" cy="19177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147" name="Rectangle 6"/>
          <p:cNvSpPr>
            <a:spLocks noChangeArrowheads="1"/>
          </p:cNvSpPr>
          <p:nvPr/>
        </p:nvSpPr>
        <p:spPr bwMode="auto">
          <a:xfrm>
            <a:off x="8167688" y="4710113"/>
            <a:ext cx="392112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8091488" y="4691063"/>
            <a:ext cx="6365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P.I.D.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6149" name="Rectangle 9"/>
          <p:cNvSpPr>
            <a:spLocks noChangeArrowheads="1"/>
          </p:cNvSpPr>
          <p:nvPr/>
        </p:nvSpPr>
        <p:spPr bwMode="auto">
          <a:xfrm>
            <a:off x="4981575" y="1044575"/>
            <a:ext cx="2455863" cy="325438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0" name="Rectangle 10"/>
          <p:cNvSpPr>
            <a:spLocks noChangeArrowheads="1"/>
          </p:cNvSpPr>
          <p:nvPr/>
        </p:nvSpPr>
        <p:spPr bwMode="auto">
          <a:xfrm>
            <a:off x="3263900" y="166688"/>
            <a:ext cx="2303463" cy="204787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1" name="Text Box 11"/>
          <p:cNvSpPr txBox="1">
            <a:spLocks noChangeArrowheads="1"/>
          </p:cNvSpPr>
          <p:nvPr/>
        </p:nvSpPr>
        <p:spPr bwMode="auto">
          <a:xfrm>
            <a:off x="3317875" y="131763"/>
            <a:ext cx="2333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Modélisation et mise en équations</a:t>
            </a:r>
            <a:endParaRPr lang="fr-FR" altLang="fr-FR" sz="1800"/>
          </a:p>
        </p:txBody>
      </p:sp>
      <p:sp>
        <p:nvSpPr>
          <p:cNvPr id="6152" name="Rectangle 12"/>
          <p:cNvSpPr>
            <a:spLocks noChangeArrowheads="1"/>
          </p:cNvSpPr>
          <p:nvPr/>
        </p:nvSpPr>
        <p:spPr bwMode="auto">
          <a:xfrm>
            <a:off x="5292725" y="530225"/>
            <a:ext cx="1728788" cy="180975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3" name="Text Box 13"/>
          <p:cNvSpPr txBox="1">
            <a:spLocks noChangeArrowheads="1"/>
          </p:cNvSpPr>
          <p:nvPr/>
        </p:nvSpPr>
        <p:spPr bwMode="auto">
          <a:xfrm>
            <a:off x="5273675" y="492125"/>
            <a:ext cx="1905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Transformées de Laplace</a:t>
            </a:r>
            <a:endParaRPr lang="fr-FR" altLang="fr-FR" sz="1800"/>
          </a:p>
        </p:txBody>
      </p:sp>
      <p:sp>
        <p:nvSpPr>
          <p:cNvPr id="6154" name="Rectangle 14"/>
          <p:cNvSpPr>
            <a:spLocks noChangeArrowheads="1"/>
          </p:cNvSpPr>
          <p:nvPr/>
        </p:nvSpPr>
        <p:spPr bwMode="auto">
          <a:xfrm>
            <a:off x="5060950" y="787400"/>
            <a:ext cx="2339975" cy="204788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5" name="Text Box 15"/>
          <p:cNvSpPr txBox="1">
            <a:spLocks noChangeArrowheads="1"/>
          </p:cNvSpPr>
          <p:nvPr/>
        </p:nvSpPr>
        <p:spPr bwMode="auto">
          <a:xfrm>
            <a:off x="4981575" y="998538"/>
            <a:ext cx="2406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Etude des critères de performance : Stabilité - Précision - Rapidité</a:t>
            </a:r>
            <a:endParaRPr lang="fr-FR" altLang="fr-FR" sz="1800"/>
          </a:p>
        </p:txBody>
      </p:sp>
      <p:sp>
        <p:nvSpPr>
          <p:cNvPr id="6156" name="Text Box 16"/>
          <p:cNvSpPr txBox="1">
            <a:spLocks noChangeArrowheads="1"/>
          </p:cNvSpPr>
          <p:nvPr/>
        </p:nvSpPr>
        <p:spPr bwMode="auto">
          <a:xfrm>
            <a:off x="5002213" y="757238"/>
            <a:ext cx="2620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Recherche de la fonction de transfert</a:t>
            </a:r>
            <a:endParaRPr lang="fr-FR" altLang="fr-FR" sz="1800"/>
          </a:p>
        </p:txBody>
      </p:sp>
      <p:sp>
        <p:nvSpPr>
          <p:cNvPr id="6157" name="AutoShape 32"/>
          <p:cNvSpPr>
            <a:spLocks noChangeArrowheads="1"/>
          </p:cNvSpPr>
          <p:nvPr/>
        </p:nvSpPr>
        <p:spPr bwMode="auto">
          <a:xfrm>
            <a:off x="5440363" y="3441700"/>
            <a:ext cx="1360487" cy="1071563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8" name="Text Box 33"/>
          <p:cNvSpPr txBox="1">
            <a:spLocks noChangeArrowheads="1"/>
          </p:cNvSpPr>
          <p:nvPr/>
        </p:nvSpPr>
        <p:spPr bwMode="auto">
          <a:xfrm>
            <a:off x="5376863" y="3595688"/>
            <a:ext cx="1374775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Stabilité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rapidité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précision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assurées ?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6159" name="Oval 35"/>
          <p:cNvSpPr>
            <a:spLocks noChangeArrowheads="1"/>
          </p:cNvSpPr>
          <p:nvPr/>
        </p:nvSpPr>
        <p:spPr bwMode="auto">
          <a:xfrm>
            <a:off x="6810375" y="3948113"/>
            <a:ext cx="66675" cy="65087"/>
          </a:xfrm>
          <a:prstGeom prst="ellipse">
            <a:avLst/>
          </a:prstGeom>
          <a:solidFill>
            <a:srgbClr val="FFFFFF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0" name="Text Box 36"/>
          <p:cNvSpPr txBox="1">
            <a:spLocks noChangeArrowheads="1"/>
          </p:cNvSpPr>
          <p:nvPr/>
        </p:nvSpPr>
        <p:spPr bwMode="auto">
          <a:xfrm>
            <a:off x="6667500" y="3709988"/>
            <a:ext cx="5000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Non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6161" name="Rectangle 43"/>
          <p:cNvSpPr>
            <a:spLocks noChangeArrowheads="1"/>
          </p:cNvSpPr>
          <p:nvPr/>
        </p:nvSpPr>
        <p:spPr bwMode="auto">
          <a:xfrm>
            <a:off x="6451600" y="166688"/>
            <a:ext cx="2303463" cy="204787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2" name="Text Box 44"/>
          <p:cNvSpPr txBox="1">
            <a:spLocks noChangeArrowheads="1"/>
          </p:cNvSpPr>
          <p:nvPr/>
        </p:nvSpPr>
        <p:spPr bwMode="auto">
          <a:xfrm>
            <a:off x="6505575" y="131763"/>
            <a:ext cx="2333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Identification d’un système réel</a:t>
            </a:r>
            <a:endParaRPr lang="fr-FR" altLang="fr-FR" sz="1800"/>
          </a:p>
        </p:txBody>
      </p:sp>
      <p:sp>
        <p:nvSpPr>
          <p:cNvPr id="6163" name="Rectangle 45"/>
          <p:cNvSpPr>
            <a:spLocks noChangeArrowheads="1"/>
          </p:cNvSpPr>
          <p:nvPr/>
        </p:nvSpPr>
        <p:spPr bwMode="auto">
          <a:xfrm>
            <a:off x="6859588" y="4710113"/>
            <a:ext cx="261937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4" name="Text Box 46"/>
          <p:cNvSpPr txBox="1">
            <a:spLocks noChangeArrowheads="1"/>
          </p:cNvSpPr>
          <p:nvPr/>
        </p:nvSpPr>
        <p:spPr bwMode="auto">
          <a:xfrm>
            <a:off x="6835775" y="4691063"/>
            <a:ext cx="3635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P.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6165" name="Rectangle 47"/>
          <p:cNvSpPr>
            <a:spLocks noChangeArrowheads="1"/>
          </p:cNvSpPr>
          <p:nvPr/>
        </p:nvSpPr>
        <p:spPr bwMode="auto">
          <a:xfrm>
            <a:off x="7324725" y="4710113"/>
            <a:ext cx="26193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6" name="Text Box 48"/>
          <p:cNvSpPr txBox="1">
            <a:spLocks noChangeArrowheads="1"/>
          </p:cNvSpPr>
          <p:nvPr/>
        </p:nvSpPr>
        <p:spPr bwMode="auto">
          <a:xfrm>
            <a:off x="7250113" y="4691063"/>
            <a:ext cx="471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P.I.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6167" name="Rectangle 49"/>
          <p:cNvSpPr>
            <a:spLocks noChangeArrowheads="1"/>
          </p:cNvSpPr>
          <p:nvPr/>
        </p:nvSpPr>
        <p:spPr bwMode="auto">
          <a:xfrm>
            <a:off x="7734300" y="4710113"/>
            <a:ext cx="32543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8" name="Text Box 50"/>
          <p:cNvSpPr txBox="1">
            <a:spLocks noChangeArrowheads="1"/>
          </p:cNvSpPr>
          <p:nvPr/>
        </p:nvSpPr>
        <p:spPr bwMode="auto">
          <a:xfrm>
            <a:off x="7666038" y="4691063"/>
            <a:ext cx="5207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P.D.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6169" name="Text Box 51"/>
          <p:cNvSpPr txBox="1">
            <a:spLocks noChangeArrowheads="1"/>
          </p:cNvSpPr>
          <p:nvPr/>
        </p:nvSpPr>
        <p:spPr bwMode="auto">
          <a:xfrm>
            <a:off x="7092950" y="5260975"/>
            <a:ext cx="143033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100" b="1" i="1">
                <a:solidFill>
                  <a:srgbClr val="0000FF"/>
                </a:solidFill>
                <a:latin typeface="Times New Roman" pitchFamily="18" charset="0"/>
              </a:rPr>
              <a:t>P. Proportionnel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100" b="1" i="1">
                <a:solidFill>
                  <a:srgbClr val="0000FF"/>
                </a:solidFill>
                <a:latin typeface="Times New Roman" pitchFamily="18" charset="0"/>
              </a:rPr>
              <a:t>I. Intégral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100" b="1" i="1">
                <a:solidFill>
                  <a:srgbClr val="0000FF"/>
                </a:solidFill>
                <a:latin typeface="Times New Roman" pitchFamily="18" charset="0"/>
              </a:rPr>
              <a:t>D. Dérivé</a:t>
            </a:r>
            <a:endParaRPr lang="fr-FR" altLang="fr-FR" sz="1100">
              <a:solidFill>
                <a:srgbClr val="0000FF"/>
              </a:solidFill>
            </a:endParaRPr>
          </a:p>
        </p:txBody>
      </p:sp>
      <p:grpSp>
        <p:nvGrpSpPr>
          <p:cNvPr id="6170" name="Group 52"/>
          <p:cNvGrpSpPr>
            <a:grpSpLocks/>
          </p:cNvGrpSpPr>
          <p:nvPr/>
        </p:nvGrpSpPr>
        <p:grpSpPr bwMode="auto">
          <a:xfrm>
            <a:off x="4406900" y="371475"/>
            <a:ext cx="3195638" cy="66675"/>
            <a:chOff x="3197" y="2066"/>
            <a:chExt cx="4483" cy="94"/>
          </a:xfrm>
        </p:grpSpPr>
        <p:sp>
          <p:nvSpPr>
            <p:cNvPr id="6281" name="Line 53"/>
            <p:cNvSpPr>
              <a:spLocks noChangeShapeType="1"/>
            </p:cNvSpPr>
            <p:nvPr/>
          </p:nvSpPr>
          <p:spPr bwMode="auto">
            <a:xfrm>
              <a:off x="3197" y="2066"/>
              <a:ext cx="0" cy="94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82" name="Line 54"/>
            <p:cNvSpPr>
              <a:spLocks noChangeShapeType="1"/>
            </p:cNvSpPr>
            <p:nvPr/>
          </p:nvSpPr>
          <p:spPr bwMode="auto">
            <a:xfrm>
              <a:off x="3197" y="2158"/>
              <a:ext cx="4475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83" name="Line 55"/>
            <p:cNvSpPr>
              <a:spLocks noChangeShapeType="1"/>
            </p:cNvSpPr>
            <p:nvPr/>
          </p:nvSpPr>
          <p:spPr bwMode="auto">
            <a:xfrm>
              <a:off x="7680" y="2081"/>
              <a:ext cx="0" cy="7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171" name="Line 71"/>
          <p:cNvSpPr>
            <a:spLocks noChangeShapeType="1"/>
          </p:cNvSpPr>
          <p:nvPr/>
        </p:nvSpPr>
        <p:spPr bwMode="auto">
          <a:xfrm>
            <a:off x="6880225" y="3983038"/>
            <a:ext cx="7985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172" name="Line 72"/>
          <p:cNvSpPr>
            <a:spLocks noChangeShapeType="1"/>
          </p:cNvSpPr>
          <p:nvPr/>
        </p:nvSpPr>
        <p:spPr bwMode="auto">
          <a:xfrm>
            <a:off x="7673975" y="3983038"/>
            <a:ext cx="0" cy="6699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6173" name="Group 73"/>
          <p:cNvGrpSpPr>
            <a:grpSpLocks/>
          </p:cNvGrpSpPr>
          <p:nvPr/>
        </p:nvGrpSpPr>
        <p:grpSpPr bwMode="auto">
          <a:xfrm>
            <a:off x="6989763" y="4649788"/>
            <a:ext cx="1376362" cy="57150"/>
            <a:chOff x="6821" y="7937"/>
            <a:chExt cx="1931" cy="83"/>
          </a:xfrm>
        </p:grpSpPr>
        <p:sp>
          <p:nvSpPr>
            <p:cNvPr id="6276" name="Line 74"/>
            <p:cNvSpPr>
              <a:spLocks noChangeShapeType="1"/>
            </p:cNvSpPr>
            <p:nvPr/>
          </p:nvSpPr>
          <p:spPr bwMode="auto">
            <a:xfrm flipV="1">
              <a:off x="682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77" name="Line 75"/>
            <p:cNvSpPr>
              <a:spLocks noChangeShapeType="1"/>
            </p:cNvSpPr>
            <p:nvPr/>
          </p:nvSpPr>
          <p:spPr bwMode="auto">
            <a:xfrm flipV="1">
              <a:off x="6821" y="7939"/>
              <a:ext cx="1927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78" name="Line 76"/>
            <p:cNvSpPr>
              <a:spLocks noChangeShapeType="1"/>
            </p:cNvSpPr>
            <p:nvPr/>
          </p:nvSpPr>
          <p:spPr bwMode="auto">
            <a:xfrm flipV="1">
              <a:off x="875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79" name="Line 77"/>
            <p:cNvSpPr>
              <a:spLocks noChangeShapeType="1"/>
            </p:cNvSpPr>
            <p:nvPr/>
          </p:nvSpPr>
          <p:spPr bwMode="auto">
            <a:xfrm flipV="1">
              <a:off x="7489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80" name="Line 78"/>
            <p:cNvSpPr>
              <a:spLocks noChangeShapeType="1"/>
            </p:cNvSpPr>
            <p:nvPr/>
          </p:nvSpPr>
          <p:spPr bwMode="auto">
            <a:xfrm flipV="1">
              <a:off x="8108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174" name="Group 79"/>
          <p:cNvGrpSpPr>
            <a:grpSpLocks/>
          </p:cNvGrpSpPr>
          <p:nvPr/>
        </p:nvGrpSpPr>
        <p:grpSpPr bwMode="auto">
          <a:xfrm flipV="1">
            <a:off x="6989763" y="4943475"/>
            <a:ext cx="1376362" cy="57150"/>
            <a:chOff x="6821" y="7937"/>
            <a:chExt cx="1931" cy="83"/>
          </a:xfrm>
        </p:grpSpPr>
        <p:sp>
          <p:nvSpPr>
            <p:cNvPr id="6271" name="Line 80"/>
            <p:cNvSpPr>
              <a:spLocks noChangeShapeType="1"/>
            </p:cNvSpPr>
            <p:nvPr/>
          </p:nvSpPr>
          <p:spPr bwMode="auto">
            <a:xfrm flipV="1">
              <a:off x="682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72" name="Line 81"/>
            <p:cNvSpPr>
              <a:spLocks noChangeShapeType="1"/>
            </p:cNvSpPr>
            <p:nvPr/>
          </p:nvSpPr>
          <p:spPr bwMode="auto">
            <a:xfrm flipV="1">
              <a:off x="6821" y="7939"/>
              <a:ext cx="1927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73" name="Line 82"/>
            <p:cNvSpPr>
              <a:spLocks noChangeShapeType="1"/>
            </p:cNvSpPr>
            <p:nvPr/>
          </p:nvSpPr>
          <p:spPr bwMode="auto">
            <a:xfrm flipV="1">
              <a:off x="875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74" name="Line 83"/>
            <p:cNvSpPr>
              <a:spLocks noChangeShapeType="1"/>
            </p:cNvSpPr>
            <p:nvPr/>
          </p:nvSpPr>
          <p:spPr bwMode="auto">
            <a:xfrm flipV="1">
              <a:off x="7489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75" name="Line 84"/>
            <p:cNvSpPr>
              <a:spLocks noChangeShapeType="1"/>
            </p:cNvSpPr>
            <p:nvPr/>
          </p:nvSpPr>
          <p:spPr bwMode="auto">
            <a:xfrm flipV="1">
              <a:off x="8108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175" name="Rectangle 85"/>
          <p:cNvSpPr>
            <a:spLocks noChangeArrowheads="1"/>
          </p:cNvSpPr>
          <p:nvPr/>
        </p:nvSpPr>
        <p:spPr bwMode="auto">
          <a:xfrm>
            <a:off x="7043738" y="4097338"/>
            <a:ext cx="1238250" cy="379412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76" name="Text Box 86"/>
          <p:cNvSpPr txBox="1">
            <a:spLocks noChangeArrowheads="1"/>
          </p:cNvSpPr>
          <p:nvPr/>
        </p:nvSpPr>
        <p:spPr bwMode="auto">
          <a:xfrm>
            <a:off x="7013575" y="4071938"/>
            <a:ext cx="1362075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Choix et réglages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 des Correcteurs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14423" name="Line 87"/>
          <p:cNvSpPr>
            <a:spLocks noChangeShapeType="1"/>
          </p:cNvSpPr>
          <p:nvPr/>
        </p:nvSpPr>
        <p:spPr bwMode="auto">
          <a:xfrm>
            <a:off x="7678738" y="5284788"/>
            <a:ext cx="1060450" cy="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424" name="Line 88"/>
          <p:cNvSpPr>
            <a:spLocks noChangeShapeType="1"/>
          </p:cNvSpPr>
          <p:nvPr/>
        </p:nvSpPr>
        <p:spPr bwMode="auto">
          <a:xfrm>
            <a:off x="8736013" y="2465388"/>
            <a:ext cx="0" cy="2809875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 type="stealth" w="med" len="lg"/>
            <a:tailEnd type="non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427" name="Line 91"/>
          <p:cNvSpPr>
            <a:spLocks noChangeShapeType="1"/>
          </p:cNvSpPr>
          <p:nvPr/>
        </p:nvSpPr>
        <p:spPr bwMode="auto">
          <a:xfrm flipH="1">
            <a:off x="6121400" y="1582738"/>
            <a:ext cx="2614613" cy="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438" name="Line 102"/>
          <p:cNvSpPr>
            <a:spLocks noChangeShapeType="1"/>
          </p:cNvSpPr>
          <p:nvPr/>
        </p:nvSpPr>
        <p:spPr bwMode="auto">
          <a:xfrm>
            <a:off x="7673975" y="4994275"/>
            <a:ext cx="0" cy="288925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181" name="Text Box 108"/>
          <p:cNvSpPr txBox="1">
            <a:spLocks noChangeArrowheads="1"/>
          </p:cNvSpPr>
          <p:nvPr/>
        </p:nvSpPr>
        <p:spPr bwMode="auto">
          <a:xfrm>
            <a:off x="196850" y="536575"/>
            <a:ext cx="32131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L’étude des systèmes automatiques est présentée ici en déroulant un processus bien défini</a:t>
            </a:r>
          </a:p>
        </p:txBody>
      </p:sp>
      <p:sp>
        <p:nvSpPr>
          <p:cNvPr id="6182" name="Text Box 110"/>
          <p:cNvSpPr txBox="1">
            <a:spLocks noChangeArrowheads="1"/>
          </p:cNvSpPr>
          <p:nvPr/>
        </p:nvSpPr>
        <p:spPr bwMode="auto">
          <a:xfrm>
            <a:off x="196850" y="1816100"/>
            <a:ext cx="2900363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A l’origine, le modèle est obtenu à partir des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équations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régissant le système dynamique ou à partir d’i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dentifications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expérimentales préalables </a:t>
            </a:r>
          </a:p>
        </p:txBody>
      </p:sp>
      <p:sp>
        <p:nvSpPr>
          <p:cNvPr id="6183" name="Text Box 111"/>
          <p:cNvSpPr txBox="1">
            <a:spLocks noChangeArrowheads="1"/>
          </p:cNvSpPr>
          <p:nvPr/>
        </p:nvSpPr>
        <p:spPr bwMode="auto">
          <a:xfrm>
            <a:off x="234950" y="3590925"/>
            <a:ext cx="30829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Le but est d’évaluer et d’améliorer les performances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Stabilité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,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Précision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et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Rapidité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du système.</a:t>
            </a:r>
          </a:p>
        </p:txBody>
      </p:sp>
      <p:sp>
        <p:nvSpPr>
          <p:cNvPr id="14473" name="Rectangle 137"/>
          <p:cNvSpPr>
            <a:spLocks noChangeArrowheads="1"/>
          </p:cNvSpPr>
          <p:nvPr/>
        </p:nvSpPr>
        <p:spPr bwMode="auto">
          <a:xfrm>
            <a:off x="6746875" y="3740150"/>
            <a:ext cx="53340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474" name="Rectangle 138"/>
          <p:cNvSpPr>
            <a:spLocks noChangeArrowheads="1"/>
          </p:cNvSpPr>
          <p:nvPr/>
        </p:nvSpPr>
        <p:spPr bwMode="auto">
          <a:xfrm>
            <a:off x="7081838" y="4121150"/>
            <a:ext cx="1044575" cy="1524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475" name="Rectangle 139"/>
          <p:cNvSpPr>
            <a:spLocks noChangeArrowheads="1"/>
          </p:cNvSpPr>
          <p:nvPr/>
        </p:nvSpPr>
        <p:spPr bwMode="auto">
          <a:xfrm>
            <a:off x="7119938" y="4281488"/>
            <a:ext cx="1044575" cy="1524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476" name="Rectangle 140"/>
          <p:cNvSpPr>
            <a:spLocks noChangeArrowheads="1"/>
          </p:cNvSpPr>
          <p:nvPr/>
        </p:nvSpPr>
        <p:spPr bwMode="auto">
          <a:xfrm>
            <a:off x="6883400" y="4732338"/>
            <a:ext cx="214313" cy="17462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477" name="Rectangle 141"/>
          <p:cNvSpPr>
            <a:spLocks noChangeArrowheads="1"/>
          </p:cNvSpPr>
          <p:nvPr/>
        </p:nvSpPr>
        <p:spPr bwMode="auto">
          <a:xfrm>
            <a:off x="7340600" y="4732338"/>
            <a:ext cx="214313" cy="17462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478" name="Rectangle 142"/>
          <p:cNvSpPr>
            <a:spLocks noChangeArrowheads="1"/>
          </p:cNvSpPr>
          <p:nvPr/>
        </p:nvSpPr>
        <p:spPr bwMode="auto">
          <a:xfrm>
            <a:off x="7753350" y="4732338"/>
            <a:ext cx="246063" cy="17462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479" name="Rectangle 143"/>
          <p:cNvSpPr>
            <a:spLocks noChangeArrowheads="1"/>
          </p:cNvSpPr>
          <p:nvPr/>
        </p:nvSpPr>
        <p:spPr bwMode="auto">
          <a:xfrm>
            <a:off x="8194675" y="4732338"/>
            <a:ext cx="306388" cy="17462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480" name="Rectangle 144"/>
          <p:cNvSpPr>
            <a:spLocks noChangeArrowheads="1"/>
          </p:cNvSpPr>
          <p:nvPr/>
        </p:nvSpPr>
        <p:spPr bwMode="auto">
          <a:xfrm>
            <a:off x="7173913" y="5310188"/>
            <a:ext cx="1114425" cy="17462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481" name="Rectangle 145"/>
          <p:cNvSpPr>
            <a:spLocks noChangeArrowheads="1"/>
          </p:cNvSpPr>
          <p:nvPr/>
        </p:nvSpPr>
        <p:spPr bwMode="auto">
          <a:xfrm>
            <a:off x="7173913" y="5494338"/>
            <a:ext cx="636587" cy="17462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482" name="Rectangle 146"/>
          <p:cNvSpPr>
            <a:spLocks noChangeArrowheads="1"/>
          </p:cNvSpPr>
          <p:nvPr/>
        </p:nvSpPr>
        <p:spPr bwMode="auto">
          <a:xfrm>
            <a:off x="7173913" y="5668963"/>
            <a:ext cx="596900" cy="17462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94" name="Line 147"/>
          <p:cNvSpPr>
            <a:spLocks noChangeShapeType="1"/>
          </p:cNvSpPr>
          <p:nvPr/>
        </p:nvSpPr>
        <p:spPr bwMode="auto">
          <a:xfrm>
            <a:off x="6124575" y="3303588"/>
            <a:ext cx="0" cy="147637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484" name="Line 148"/>
          <p:cNvSpPr>
            <a:spLocks noChangeShapeType="1"/>
          </p:cNvSpPr>
          <p:nvPr/>
        </p:nvSpPr>
        <p:spPr bwMode="auto">
          <a:xfrm>
            <a:off x="8736013" y="1581150"/>
            <a:ext cx="0" cy="942975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 type="none" w="med" len="lg"/>
            <a:tailEnd type="non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196" name="Rectangle 149"/>
          <p:cNvSpPr>
            <a:spLocks noChangeArrowheads="1"/>
          </p:cNvSpPr>
          <p:nvPr/>
        </p:nvSpPr>
        <p:spPr bwMode="auto">
          <a:xfrm>
            <a:off x="4981575" y="1044575"/>
            <a:ext cx="2455863" cy="325438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97" name="Rectangle 150"/>
          <p:cNvSpPr>
            <a:spLocks noChangeArrowheads="1"/>
          </p:cNvSpPr>
          <p:nvPr/>
        </p:nvSpPr>
        <p:spPr bwMode="auto">
          <a:xfrm>
            <a:off x="3263900" y="166688"/>
            <a:ext cx="2303463" cy="204787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98" name="Text Box 151"/>
          <p:cNvSpPr txBox="1">
            <a:spLocks noChangeArrowheads="1"/>
          </p:cNvSpPr>
          <p:nvPr/>
        </p:nvSpPr>
        <p:spPr bwMode="auto">
          <a:xfrm>
            <a:off x="3317875" y="131763"/>
            <a:ext cx="2333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Modélisation et mise en équations</a:t>
            </a:r>
            <a:endParaRPr lang="fr-FR" altLang="fr-FR" sz="1800"/>
          </a:p>
        </p:txBody>
      </p:sp>
      <p:sp>
        <p:nvSpPr>
          <p:cNvPr id="6199" name="Rectangle 152"/>
          <p:cNvSpPr>
            <a:spLocks noChangeArrowheads="1"/>
          </p:cNvSpPr>
          <p:nvPr/>
        </p:nvSpPr>
        <p:spPr bwMode="auto">
          <a:xfrm>
            <a:off x="5292725" y="530225"/>
            <a:ext cx="1728788" cy="180975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200" name="Text Box 153"/>
          <p:cNvSpPr txBox="1">
            <a:spLocks noChangeArrowheads="1"/>
          </p:cNvSpPr>
          <p:nvPr/>
        </p:nvSpPr>
        <p:spPr bwMode="auto">
          <a:xfrm>
            <a:off x="5273675" y="492125"/>
            <a:ext cx="1905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Transformées de Laplace</a:t>
            </a:r>
            <a:endParaRPr lang="fr-FR" altLang="fr-FR" sz="1800"/>
          </a:p>
        </p:txBody>
      </p:sp>
      <p:sp>
        <p:nvSpPr>
          <p:cNvPr id="6201" name="Rectangle 154"/>
          <p:cNvSpPr>
            <a:spLocks noChangeArrowheads="1"/>
          </p:cNvSpPr>
          <p:nvPr/>
        </p:nvSpPr>
        <p:spPr bwMode="auto">
          <a:xfrm>
            <a:off x="5060950" y="787400"/>
            <a:ext cx="2339975" cy="204788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202" name="Text Box 156"/>
          <p:cNvSpPr txBox="1">
            <a:spLocks noChangeArrowheads="1"/>
          </p:cNvSpPr>
          <p:nvPr/>
        </p:nvSpPr>
        <p:spPr bwMode="auto">
          <a:xfrm>
            <a:off x="5002213" y="757238"/>
            <a:ext cx="2620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Recherche de la fonction de transfert</a:t>
            </a:r>
            <a:endParaRPr lang="fr-FR" altLang="fr-FR" sz="1800"/>
          </a:p>
        </p:txBody>
      </p:sp>
      <p:sp>
        <p:nvSpPr>
          <p:cNvPr id="6203" name="Rectangle 157"/>
          <p:cNvSpPr>
            <a:spLocks noChangeArrowheads="1"/>
          </p:cNvSpPr>
          <p:nvPr/>
        </p:nvSpPr>
        <p:spPr bwMode="auto">
          <a:xfrm>
            <a:off x="6451600" y="166688"/>
            <a:ext cx="2303463" cy="204787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204" name="Text Box 158"/>
          <p:cNvSpPr txBox="1">
            <a:spLocks noChangeArrowheads="1"/>
          </p:cNvSpPr>
          <p:nvPr/>
        </p:nvSpPr>
        <p:spPr bwMode="auto">
          <a:xfrm>
            <a:off x="6505575" y="131763"/>
            <a:ext cx="2333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Identification d’un système réel</a:t>
            </a:r>
            <a:endParaRPr lang="fr-FR" altLang="fr-FR" sz="1800"/>
          </a:p>
        </p:txBody>
      </p:sp>
      <p:grpSp>
        <p:nvGrpSpPr>
          <p:cNvPr id="6205" name="Group 159"/>
          <p:cNvGrpSpPr>
            <a:grpSpLocks/>
          </p:cNvGrpSpPr>
          <p:nvPr/>
        </p:nvGrpSpPr>
        <p:grpSpPr bwMode="auto">
          <a:xfrm>
            <a:off x="4406900" y="371475"/>
            <a:ext cx="3195638" cy="66675"/>
            <a:chOff x="3197" y="2066"/>
            <a:chExt cx="4483" cy="94"/>
          </a:xfrm>
        </p:grpSpPr>
        <p:sp>
          <p:nvSpPr>
            <p:cNvPr id="6268" name="Line 160"/>
            <p:cNvSpPr>
              <a:spLocks noChangeShapeType="1"/>
            </p:cNvSpPr>
            <p:nvPr/>
          </p:nvSpPr>
          <p:spPr bwMode="auto">
            <a:xfrm>
              <a:off x="3197" y="2066"/>
              <a:ext cx="0" cy="94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69" name="Line 161"/>
            <p:cNvSpPr>
              <a:spLocks noChangeShapeType="1"/>
            </p:cNvSpPr>
            <p:nvPr/>
          </p:nvSpPr>
          <p:spPr bwMode="auto">
            <a:xfrm>
              <a:off x="3197" y="2158"/>
              <a:ext cx="4475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70" name="Line 162"/>
            <p:cNvSpPr>
              <a:spLocks noChangeShapeType="1"/>
            </p:cNvSpPr>
            <p:nvPr/>
          </p:nvSpPr>
          <p:spPr bwMode="auto">
            <a:xfrm>
              <a:off x="7680" y="2081"/>
              <a:ext cx="0" cy="7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4503" name="Rectangle 167"/>
          <p:cNvSpPr>
            <a:spLocks noChangeArrowheads="1"/>
          </p:cNvSpPr>
          <p:nvPr/>
        </p:nvSpPr>
        <p:spPr bwMode="auto">
          <a:xfrm>
            <a:off x="8167688" y="4710113"/>
            <a:ext cx="392112" cy="228600"/>
          </a:xfrm>
          <a:prstGeom prst="rect">
            <a:avLst/>
          </a:prstGeom>
          <a:solidFill>
            <a:srgbClr val="CC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504" name="Text Box 168"/>
          <p:cNvSpPr txBox="1">
            <a:spLocks noChangeArrowheads="1"/>
          </p:cNvSpPr>
          <p:nvPr/>
        </p:nvSpPr>
        <p:spPr bwMode="auto">
          <a:xfrm>
            <a:off x="8091488" y="4691063"/>
            <a:ext cx="6365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P.I.D.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14505" name="AutoShape 169"/>
          <p:cNvSpPr>
            <a:spLocks noChangeArrowheads="1"/>
          </p:cNvSpPr>
          <p:nvPr/>
        </p:nvSpPr>
        <p:spPr bwMode="auto">
          <a:xfrm>
            <a:off x="5440363" y="3441700"/>
            <a:ext cx="1360487" cy="1071563"/>
          </a:xfrm>
          <a:prstGeom prst="flowChartDecision">
            <a:avLst/>
          </a:prstGeom>
          <a:solidFill>
            <a:srgbClr val="CC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507" name="Oval 171"/>
          <p:cNvSpPr>
            <a:spLocks noChangeArrowheads="1"/>
          </p:cNvSpPr>
          <p:nvPr/>
        </p:nvSpPr>
        <p:spPr bwMode="auto">
          <a:xfrm>
            <a:off x="6810375" y="3948113"/>
            <a:ext cx="66675" cy="65087"/>
          </a:xfrm>
          <a:prstGeom prst="ellipse">
            <a:avLst/>
          </a:prstGeom>
          <a:solidFill>
            <a:srgbClr val="FFFFFF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508" name="Text Box 172"/>
          <p:cNvSpPr txBox="1">
            <a:spLocks noChangeArrowheads="1"/>
          </p:cNvSpPr>
          <p:nvPr/>
        </p:nvSpPr>
        <p:spPr bwMode="auto">
          <a:xfrm>
            <a:off x="6667500" y="3709988"/>
            <a:ext cx="5000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Non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14510" name="Rectangle 174"/>
          <p:cNvSpPr>
            <a:spLocks noChangeArrowheads="1"/>
          </p:cNvSpPr>
          <p:nvPr/>
        </p:nvSpPr>
        <p:spPr bwMode="auto">
          <a:xfrm>
            <a:off x="6859588" y="4710113"/>
            <a:ext cx="261937" cy="228600"/>
          </a:xfrm>
          <a:prstGeom prst="rect">
            <a:avLst/>
          </a:prstGeom>
          <a:solidFill>
            <a:srgbClr val="CC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511" name="Text Box 175"/>
          <p:cNvSpPr txBox="1">
            <a:spLocks noChangeArrowheads="1"/>
          </p:cNvSpPr>
          <p:nvPr/>
        </p:nvSpPr>
        <p:spPr bwMode="auto">
          <a:xfrm>
            <a:off x="6835775" y="4691063"/>
            <a:ext cx="3635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P.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14512" name="Rectangle 176"/>
          <p:cNvSpPr>
            <a:spLocks noChangeArrowheads="1"/>
          </p:cNvSpPr>
          <p:nvPr/>
        </p:nvSpPr>
        <p:spPr bwMode="auto">
          <a:xfrm>
            <a:off x="7324725" y="4710113"/>
            <a:ext cx="261938" cy="228600"/>
          </a:xfrm>
          <a:prstGeom prst="rect">
            <a:avLst/>
          </a:prstGeom>
          <a:solidFill>
            <a:srgbClr val="CC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513" name="Text Box 177"/>
          <p:cNvSpPr txBox="1">
            <a:spLocks noChangeArrowheads="1"/>
          </p:cNvSpPr>
          <p:nvPr/>
        </p:nvSpPr>
        <p:spPr bwMode="auto">
          <a:xfrm>
            <a:off x="7250113" y="4691063"/>
            <a:ext cx="471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P.I.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14514" name="Rectangle 178"/>
          <p:cNvSpPr>
            <a:spLocks noChangeArrowheads="1"/>
          </p:cNvSpPr>
          <p:nvPr/>
        </p:nvSpPr>
        <p:spPr bwMode="auto">
          <a:xfrm>
            <a:off x="7734300" y="4710113"/>
            <a:ext cx="325438" cy="228600"/>
          </a:xfrm>
          <a:prstGeom prst="rect">
            <a:avLst/>
          </a:prstGeom>
          <a:solidFill>
            <a:srgbClr val="CC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515" name="Text Box 179"/>
          <p:cNvSpPr txBox="1">
            <a:spLocks noChangeArrowheads="1"/>
          </p:cNvSpPr>
          <p:nvPr/>
        </p:nvSpPr>
        <p:spPr bwMode="auto">
          <a:xfrm>
            <a:off x="7666038" y="4691063"/>
            <a:ext cx="5207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P.D.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14516" name="Line 180"/>
          <p:cNvSpPr>
            <a:spLocks noChangeShapeType="1"/>
          </p:cNvSpPr>
          <p:nvPr/>
        </p:nvSpPr>
        <p:spPr bwMode="auto">
          <a:xfrm>
            <a:off x="6880225" y="3983038"/>
            <a:ext cx="7985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517" name="Line 181"/>
          <p:cNvSpPr>
            <a:spLocks noChangeShapeType="1"/>
          </p:cNvSpPr>
          <p:nvPr/>
        </p:nvSpPr>
        <p:spPr bwMode="auto">
          <a:xfrm>
            <a:off x="7673975" y="3983038"/>
            <a:ext cx="0" cy="6699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4518" name="Group 182"/>
          <p:cNvGrpSpPr>
            <a:grpSpLocks/>
          </p:cNvGrpSpPr>
          <p:nvPr/>
        </p:nvGrpSpPr>
        <p:grpSpPr bwMode="auto">
          <a:xfrm>
            <a:off x="6989763" y="4649788"/>
            <a:ext cx="1376362" cy="57150"/>
            <a:chOff x="6821" y="7937"/>
            <a:chExt cx="1931" cy="83"/>
          </a:xfrm>
        </p:grpSpPr>
        <p:sp>
          <p:nvSpPr>
            <p:cNvPr id="6263" name="Line 183"/>
            <p:cNvSpPr>
              <a:spLocks noChangeShapeType="1"/>
            </p:cNvSpPr>
            <p:nvPr/>
          </p:nvSpPr>
          <p:spPr bwMode="auto">
            <a:xfrm flipV="1">
              <a:off x="682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64" name="Line 184"/>
            <p:cNvSpPr>
              <a:spLocks noChangeShapeType="1"/>
            </p:cNvSpPr>
            <p:nvPr/>
          </p:nvSpPr>
          <p:spPr bwMode="auto">
            <a:xfrm flipV="1">
              <a:off x="6821" y="7939"/>
              <a:ext cx="1927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65" name="Line 185"/>
            <p:cNvSpPr>
              <a:spLocks noChangeShapeType="1"/>
            </p:cNvSpPr>
            <p:nvPr/>
          </p:nvSpPr>
          <p:spPr bwMode="auto">
            <a:xfrm flipV="1">
              <a:off x="875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66" name="Line 186"/>
            <p:cNvSpPr>
              <a:spLocks noChangeShapeType="1"/>
            </p:cNvSpPr>
            <p:nvPr/>
          </p:nvSpPr>
          <p:spPr bwMode="auto">
            <a:xfrm flipV="1">
              <a:off x="7489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67" name="Line 187"/>
            <p:cNvSpPr>
              <a:spLocks noChangeShapeType="1"/>
            </p:cNvSpPr>
            <p:nvPr/>
          </p:nvSpPr>
          <p:spPr bwMode="auto">
            <a:xfrm flipV="1">
              <a:off x="8108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524" name="Group 188"/>
          <p:cNvGrpSpPr>
            <a:grpSpLocks/>
          </p:cNvGrpSpPr>
          <p:nvPr/>
        </p:nvGrpSpPr>
        <p:grpSpPr bwMode="auto">
          <a:xfrm flipV="1">
            <a:off x="6989763" y="4943475"/>
            <a:ext cx="1376362" cy="57150"/>
            <a:chOff x="6821" y="7937"/>
            <a:chExt cx="1931" cy="83"/>
          </a:xfrm>
        </p:grpSpPr>
        <p:sp>
          <p:nvSpPr>
            <p:cNvPr id="6258" name="Line 189"/>
            <p:cNvSpPr>
              <a:spLocks noChangeShapeType="1"/>
            </p:cNvSpPr>
            <p:nvPr/>
          </p:nvSpPr>
          <p:spPr bwMode="auto">
            <a:xfrm flipV="1">
              <a:off x="682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59" name="Line 190"/>
            <p:cNvSpPr>
              <a:spLocks noChangeShapeType="1"/>
            </p:cNvSpPr>
            <p:nvPr/>
          </p:nvSpPr>
          <p:spPr bwMode="auto">
            <a:xfrm flipV="1">
              <a:off x="6821" y="7939"/>
              <a:ext cx="1927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60" name="Line 191"/>
            <p:cNvSpPr>
              <a:spLocks noChangeShapeType="1"/>
            </p:cNvSpPr>
            <p:nvPr/>
          </p:nvSpPr>
          <p:spPr bwMode="auto">
            <a:xfrm flipV="1">
              <a:off x="875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61" name="Line 192"/>
            <p:cNvSpPr>
              <a:spLocks noChangeShapeType="1"/>
            </p:cNvSpPr>
            <p:nvPr/>
          </p:nvSpPr>
          <p:spPr bwMode="auto">
            <a:xfrm flipV="1">
              <a:off x="7489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62" name="Line 193"/>
            <p:cNvSpPr>
              <a:spLocks noChangeShapeType="1"/>
            </p:cNvSpPr>
            <p:nvPr/>
          </p:nvSpPr>
          <p:spPr bwMode="auto">
            <a:xfrm flipV="1">
              <a:off x="8108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4530" name="Rectangle 194"/>
          <p:cNvSpPr>
            <a:spLocks noChangeArrowheads="1"/>
          </p:cNvSpPr>
          <p:nvPr/>
        </p:nvSpPr>
        <p:spPr bwMode="auto">
          <a:xfrm>
            <a:off x="7043738" y="4097338"/>
            <a:ext cx="1238250" cy="379412"/>
          </a:xfrm>
          <a:prstGeom prst="rect">
            <a:avLst/>
          </a:prstGeom>
          <a:solidFill>
            <a:srgbClr val="CC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4531" name="Text Box 195"/>
          <p:cNvSpPr txBox="1">
            <a:spLocks noChangeArrowheads="1"/>
          </p:cNvSpPr>
          <p:nvPr/>
        </p:nvSpPr>
        <p:spPr bwMode="auto">
          <a:xfrm>
            <a:off x="7013575" y="4071938"/>
            <a:ext cx="1362075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Choix et réglages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 des Correcteurs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6223" name="Text Box 416"/>
          <p:cNvSpPr txBox="1">
            <a:spLocks noChangeArrowheads="1"/>
          </p:cNvSpPr>
          <p:nvPr/>
        </p:nvSpPr>
        <p:spPr bwMode="auto">
          <a:xfrm>
            <a:off x="4981575" y="998538"/>
            <a:ext cx="2406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Etude des critères de performance : Pour une consigne d’entrée</a:t>
            </a:r>
            <a:endParaRPr lang="fr-FR" altLang="fr-FR" sz="1800"/>
          </a:p>
        </p:txBody>
      </p:sp>
      <p:sp>
        <p:nvSpPr>
          <p:cNvPr id="6224" name="Text Box 421"/>
          <p:cNvSpPr txBox="1">
            <a:spLocks noChangeArrowheads="1"/>
          </p:cNvSpPr>
          <p:nvPr/>
        </p:nvSpPr>
        <p:spPr bwMode="auto">
          <a:xfrm>
            <a:off x="3355975" y="3441700"/>
            <a:ext cx="20272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200" b="1" i="1">
                <a:solidFill>
                  <a:srgbClr val="0000FF"/>
                </a:solidFill>
                <a:latin typeface="Times New Roman" pitchFamily="18" charset="0"/>
              </a:rPr>
              <a:t>** Systèmes bouclés ou non</a:t>
            </a:r>
          </a:p>
        </p:txBody>
      </p:sp>
      <p:sp>
        <p:nvSpPr>
          <p:cNvPr id="6225" name="Text Box 422"/>
          <p:cNvSpPr txBox="1">
            <a:spLocks noChangeArrowheads="1"/>
          </p:cNvSpPr>
          <p:nvPr/>
        </p:nvSpPr>
        <p:spPr bwMode="auto">
          <a:xfrm>
            <a:off x="6286500" y="3411538"/>
            <a:ext cx="18589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200" b="1" i="1">
                <a:solidFill>
                  <a:srgbClr val="006800"/>
                </a:solidFill>
                <a:latin typeface="Times New Roman" pitchFamily="18" charset="0"/>
              </a:rPr>
              <a:t>* Systèmes bouclés</a:t>
            </a:r>
          </a:p>
        </p:txBody>
      </p:sp>
      <p:sp>
        <p:nvSpPr>
          <p:cNvPr id="6226" name="Rectangle 17"/>
          <p:cNvSpPr>
            <a:spLocks noChangeArrowheads="1"/>
          </p:cNvSpPr>
          <p:nvPr/>
        </p:nvSpPr>
        <p:spPr bwMode="auto">
          <a:xfrm>
            <a:off x="3648075" y="1811338"/>
            <a:ext cx="157638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227" name="Text Box 18"/>
          <p:cNvSpPr txBox="1">
            <a:spLocks noChangeArrowheads="1"/>
          </p:cNvSpPr>
          <p:nvPr/>
        </p:nvSpPr>
        <p:spPr bwMode="auto">
          <a:xfrm>
            <a:off x="3625850" y="1800225"/>
            <a:ext cx="1631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Expression de la FTBF</a:t>
            </a:r>
            <a:endParaRPr lang="fr-FR" altLang="fr-FR" sz="1800"/>
          </a:p>
        </p:txBody>
      </p:sp>
      <p:sp>
        <p:nvSpPr>
          <p:cNvPr id="6228" name="Rectangle 19"/>
          <p:cNvSpPr>
            <a:spLocks noChangeArrowheads="1"/>
          </p:cNvSpPr>
          <p:nvPr/>
        </p:nvSpPr>
        <p:spPr bwMode="auto">
          <a:xfrm>
            <a:off x="3648075" y="1811338"/>
            <a:ext cx="157638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229" name="Text Box 20"/>
          <p:cNvSpPr txBox="1">
            <a:spLocks noChangeArrowheads="1"/>
          </p:cNvSpPr>
          <p:nvPr/>
        </p:nvSpPr>
        <p:spPr bwMode="auto">
          <a:xfrm>
            <a:off x="3625850" y="1730375"/>
            <a:ext cx="1631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A partir de la FTBF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**</a:t>
            </a:r>
            <a:endParaRPr lang="fr-FR" altLang="fr-FR" sz="1500">
              <a:solidFill>
                <a:srgbClr val="0000FF"/>
              </a:solidFill>
            </a:endParaRPr>
          </a:p>
        </p:txBody>
      </p:sp>
      <p:sp>
        <p:nvSpPr>
          <p:cNvPr id="6230" name="Rectangle 21"/>
          <p:cNvSpPr>
            <a:spLocks noChangeArrowheads="1"/>
          </p:cNvSpPr>
          <p:nvPr/>
        </p:nvSpPr>
        <p:spPr bwMode="auto">
          <a:xfrm>
            <a:off x="5346700" y="1811338"/>
            <a:ext cx="1576388" cy="228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231" name="Text Box 22"/>
          <p:cNvSpPr txBox="1">
            <a:spLocks noChangeArrowheads="1"/>
          </p:cNvSpPr>
          <p:nvPr/>
        </p:nvSpPr>
        <p:spPr bwMode="auto">
          <a:xfrm>
            <a:off x="5330825" y="1741488"/>
            <a:ext cx="1631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Réponse en fréquence</a:t>
            </a:r>
            <a:r>
              <a:rPr lang="fr-FR" altLang="fr-FR" sz="1500" b="1">
                <a:solidFill>
                  <a:srgbClr val="800000"/>
                </a:solidFill>
                <a:latin typeface="Times New Roman" pitchFamily="18" charset="0"/>
              </a:rPr>
              <a:t>*</a:t>
            </a:r>
            <a:endParaRPr lang="fr-FR" altLang="fr-FR" sz="1500">
              <a:solidFill>
                <a:srgbClr val="800000"/>
              </a:solidFill>
            </a:endParaRPr>
          </a:p>
        </p:txBody>
      </p:sp>
      <p:sp>
        <p:nvSpPr>
          <p:cNvPr id="6232" name="Rectangle 23"/>
          <p:cNvSpPr>
            <a:spLocks noChangeArrowheads="1"/>
          </p:cNvSpPr>
          <p:nvPr/>
        </p:nvSpPr>
        <p:spPr bwMode="auto">
          <a:xfrm>
            <a:off x="3883025" y="2374900"/>
            <a:ext cx="1100138" cy="355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233" name="Text Box 24"/>
          <p:cNvSpPr txBox="1">
            <a:spLocks noChangeArrowheads="1"/>
          </p:cNvSpPr>
          <p:nvPr/>
        </p:nvSpPr>
        <p:spPr bwMode="auto">
          <a:xfrm>
            <a:off x="3789363" y="2344738"/>
            <a:ext cx="13017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Plan de Laplace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800" b="1" i="1">
                <a:solidFill>
                  <a:srgbClr val="0000FF"/>
                </a:solidFill>
                <a:latin typeface="Times New Roman" pitchFamily="18" charset="0"/>
              </a:rPr>
              <a:t>(lieu des pôles</a:t>
            </a:r>
            <a:r>
              <a:rPr lang="fr-FR" altLang="fr-FR" sz="800" b="1" i="1">
                <a:solidFill>
                  <a:srgbClr val="800000"/>
                </a:solidFill>
                <a:latin typeface="Times New Roman" pitchFamily="18" charset="0"/>
              </a:rPr>
              <a:t>)</a:t>
            </a:r>
            <a:endParaRPr lang="fr-FR" altLang="fr-FR" sz="1800"/>
          </a:p>
        </p:txBody>
      </p:sp>
      <p:sp>
        <p:nvSpPr>
          <p:cNvPr id="6234" name="Rectangle 31"/>
          <p:cNvSpPr>
            <a:spLocks noChangeArrowheads="1"/>
          </p:cNvSpPr>
          <p:nvPr/>
        </p:nvSpPr>
        <p:spPr bwMode="auto">
          <a:xfrm>
            <a:off x="5318125" y="3081338"/>
            <a:ext cx="1490663" cy="228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235" name="Line 56"/>
          <p:cNvSpPr>
            <a:spLocks noChangeShapeType="1"/>
          </p:cNvSpPr>
          <p:nvPr/>
        </p:nvSpPr>
        <p:spPr bwMode="auto">
          <a:xfrm flipV="1">
            <a:off x="4438650" y="1692275"/>
            <a:ext cx="0" cy="11747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236" name="Line 57"/>
          <p:cNvSpPr>
            <a:spLocks noChangeShapeType="1"/>
          </p:cNvSpPr>
          <p:nvPr/>
        </p:nvSpPr>
        <p:spPr bwMode="auto">
          <a:xfrm flipV="1">
            <a:off x="4438650" y="1695450"/>
            <a:ext cx="32877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237" name="Line 58"/>
          <p:cNvSpPr>
            <a:spLocks noChangeShapeType="1"/>
          </p:cNvSpPr>
          <p:nvPr/>
        </p:nvSpPr>
        <p:spPr bwMode="auto">
          <a:xfrm flipV="1">
            <a:off x="7731125" y="1692275"/>
            <a:ext cx="0" cy="169227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238" name="Line 61"/>
          <p:cNvSpPr>
            <a:spLocks noChangeShapeType="1"/>
          </p:cNvSpPr>
          <p:nvPr/>
        </p:nvSpPr>
        <p:spPr bwMode="auto">
          <a:xfrm flipV="1">
            <a:off x="4435475" y="2036763"/>
            <a:ext cx="0" cy="1492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239" name="Line 96"/>
          <p:cNvSpPr>
            <a:spLocks noChangeShapeType="1"/>
          </p:cNvSpPr>
          <p:nvPr/>
        </p:nvSpPr>
        <p:spPr bwMode="auto">
          <a:xfrm>
            <a:off x="4416425" y="2730500"/>
            <a:ext cx="0" cy="6572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240" name="Rectangle 97"/>
          <p:cNvSpPr>
            <a:spLocks noChangeArrowheads="1"/>
          </p:cNvSpPr>
          <p:nvPr/>
        </p:nvSpPr>
        <p:spPr bwMode="auto">
          <a:xfrm>
            <a:off x="4083050" y="3078163"/>
            <a:ext cx="64135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pic>
        <p:nvPicPr>
          <p:cNvPr id="6241" name="Picture 1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513" y="3092450"/>
            <a:ext cx="606425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42" name="Line 162"/>
          <p:cNvSpPr>
            <a:spLocks noChangeShapeType="1"/>
          </p:cNvSpPr>
          <p:nvPr/>
        </p:nvSpPr>
        <p:spPr bwMode="auto">
          <a:xfrm>
            <a:off x="6124575" y="3303588"/>
            <a:ext cx="0" cy="147637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243" name="Line 61"/>
          <p:cNvSpPr>
            <a:spLocks noChangeShapeType="1"/>
          </p:cNvSpPr>
          <p:nvPr/>
        </p:nvSpPr>
        <p:spPr bwMode="auto">
          <a:xfrm flipV="1">
            <a:off x="4435475" y="2036763"/>
            <a:ext cx="0" cy="33496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244" name="Line 69"/>
          <p:cNvSpPr>
            <a:spLocks noChangeShapeType="1"/>
          </p:cNvSpPr>
          <p:nvPr/>
        </p:nvSpPr>
        <p:spPr bwMode="auto">
          <a:xfrm>
            <a:off x="6124575" y="2714625"/>
            <a:ext cx="0" cy="3683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245" name="Line 95"/>
          <p:cNvSpPr>
            <a:spLocks noChangeShapeType="1"/>
          </p:cNvSpPr>
          <p:nvPr/>
        </p:nvSpPr>
        <p:spPr bwMode="auto">
          <a:xfrm>
            <a:off x="4416425" y="3384550"/>
            <a:ext cx="331946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246" name="Rectangle 25"/>
          <p:cNvSpPr>
            <a:spLocks noChangeArrowheads="1"/>
          </p:cNvSpPr>
          <p:nvPr/>
        </p:nvSpPr>
        <p:spPr bwMode="auto">
          <a:xfrm>
            <a:off x="5861050" y="2352675"/>
            <a:ext cx="563563" cy="355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247" name="Text Box 26"/>
          <p:cNvSpPr txBox="1">
            <a:spLocks noChangeArrowheads="1"/>
          </p:cNvSpPr>
          <p:nvPr/>
        </p:nvSpPr>
        <p:spPr bwMode="auto">
          <a:xfrm>
            <a:off x="5819775" y="2328863"/>
            <a:ext cx="6667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Plan 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 Bode</a:t>
            </a:r>
            <a:endParaRPr lang="fr-FR" altLang="fr-FR" sz="1800">
              <a:solidFill>
                <a:srgbClr val="800000"/>
              </a:solidFill>
            </a:endParaRPr>
          </a:p>
        </p:txBody>
      </p:sp>
      <p:graphicFrame>
        <p:nvGraphicFramePr>
          <p:cNvPr id="6248" name="Objet 220"/>
          <p:cNvGraphicFramePr>
            <a:graphicFrameLocks noChangeAspect="1"/>
          </p:cNvGraphicFramePr>
          <p:nvPr/>
        </p:nvGraphicFramePr>
        <p:xfrm>
          <a:off x="5334000" y="3087688"/>
          <a:ext cx="14890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4" name="Equation" r:id="rId5" imgW="1269720" imgH="228600" progId="Equation.DSMT4">
                  <p:embed/>
                </p:oleObj>
              </mc:Choice>
              <mc:Fallback>
                <p:oleObj name="Equation" r:id="rId5" imgW="1269720" imgH="228600" progId="Equation.DSMT4">
                  <p:embed/>
                  <p:pic>
                    <p:nvPicPr>
                      <p:cNvPr id="0" name="Objet 2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087688"/>
                        <a:ext cx="1489075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9" name="Text Box 33"/>
          <p:cNvSpPr txBox="1">
            <a:spLocks noChangeArrowheads="1"/>
          </p:cNvSpPr>
          <p:nvPr/>
        </p:nvSpPr>
        <p:spPr bwMode="auto">
          <a:xfrm>
            <a:off x="5376863" y="3595688"/>
            <a:ext cx="1374775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Stabilité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rapidité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précision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assurées ?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6250" name="Rectangle 99"/>
          <p:cNvSpPr>
            <a:spLocks noChangeArrowheads="1"/>
          </p:cNvSpPr>
          <p:nvPr/>
        </p:nvSpPr>
        <p:spPr bwMode="auto">
          <a:xfrm>
            <a:off x="7058025" y="1811338"/>
            <a:ext cx="1349375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251" name="Text Box 100"/>
          <p:cNvSpPr txBox="1">
            <a:spLocks noChangeArrowheads="1"/>
          </p:cNvSpPr>
          <p:nvPr/>
        </p:nvSpPr>
        <p:spPr bwMode="auto">
          <a:xfrm>
            <a:off x="7034213" y="1800225"/>
            <a:ext cx="1419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Réponse temporelle</a:t>
            </a:r>
            <a:endParaRPr lang="fr-FR" altLang="fr-FR" sz="1800"/>
          </a:p>
        </p:txBody>
      </p:sp>
      <p:sp>
        <p:nvSpPr>
          <p:cNvPr id="6252" name="Rectangle 101"/>
          <p:cNvSpPr>
            <a:spLocks noChangeArrowheads="1"/>
          </p:cNvSpPr>
          <p:nvPr/>
        </p:nvSpPr>
        <p:spPr bwMode="auto">
          <a:xfrm>
            <a:off x="7081838" y="3081338"/>
            <a:ext cx="13081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pic>
        <p:nvPicPr>
          <p:cNvPr id="6253" name="Picture 10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3124200"/>
            <a:ext cx="1211263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54" name="Rectangle 158"/>
          <p:cNvSpPr>
            <a:spLocks noChangeArrowheads="1"/>
          </p:cNvSpPr>
          <p:nvPr/>
        </p:nvSpPr>
        <p:spPr bwMode="auto">
          <a:xfrm>
            <a:off x="7058025" y="1811338"/>
            <a:ext cx="1349375" cy="228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255" name="Text Box 159"/>
          <p:cNvSpPr txBox="1">
            <a:spLocks noChangeArrowheads="1"/>
          </p:cNvSpPr>
          <p:nvPr/>
        </p:nvSpPr>
        <p:spPr bwMode="auto">
          <a:xfrm>
            <a:off x="7034213" y="1800225"/>
            <a:ext cx="1419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Réponse temporelle</a:t>
            </a:r>
            <a:endParaRPr lang="fr-FR" altLang="fr-FR" sz="1800"/>
          </a:p>
        </p:txBody>
      </p:sp>
      <p:sp>
        <p:nvSpPr>
          <p:cNvPr id="6256" name="Rectangle 160"/>
          <p:cNvSpPr>
            <a:spLocks noChangeArrowheads="1"/>
          </p:cNvSpPr>
          <p:nvPr/>
        </p:nvSpPr>
        <p:spPr bwMode="auto">
          <a:xfrm>
            <a:off x="7081838" y="3081338"/>
            <a:ext cx="1308100" cy="228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6257" name="Objet 235"/>
          <p:cNvGraphicFramePr>
            <a:graphicFrameLocks noChangeAspect="1"/>
          </p:cNvGraphicFramePr>
          <p:nvPr/>
        </p:nvGraphicFramePr>
        <p:xfrm>
          <a:off x="7088188" y="3098800"/>
          <a:ext cx="127635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5" name="Equation" r:id="rId8" imgW="1320480" imgH="241200" progId="Equation.DSMT4">
                  <p:embed/>
                </p:oleObj>
              </mc:Choice>
              <mc:Fallback>
                <p:oleObj name="Equation" r:id="rId8" imgW="1320480" imgH="241200" progId="Equation.DSMT4">
                  <p:embed/>
                  <p:pic>
                    <p:nvPicPr>
                      <p:cNvPr id="0" name="Objet 2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8188" y="3098800"/>
                        <a:ext cx="1276350" cy="20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44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4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44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44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44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44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4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4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4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4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1000"/>
                                        <p:tgtEl>
                                          <p:spTgt spid="14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4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4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4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4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4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4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14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4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14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1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1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1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1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1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1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14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14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23" grpId="0" animBg="1"/>
      <p:bldP spid="14424" grpId="0" animBg="1"/>
      <p:bldP spid="14427" grpId="0" animBg="1"/>
      <p:bldP spid="14438" grpId="0" animBg="1"/>
      <p:bldP spid="14473" grpId="0" animBg="1"/>
      <p:bldP spid="14474" grpId="0" animBg="1"/>
      <p:bldP spid="14475" grpId="0" animBg="1"/>
      <p:bldP spid="14476" grpId="0" animBg="1"/>
      <p:bldP spid="14477" grpId="0" animBg="1"/>
      <p:bldP spid="14478" grpId="0" animBg="1"/>
      <p:bldP spid="14479" grpId="0" animBg="1"/>
      <p:bldP spid="14480" grpId="0" animBg="1"/>
      <p:bldP spid="14481" grpId="0" animBg="1"/>
      <p:bldP spid="14482" grpId="0" animBg="1"/>
      <p:bldP spid="14484" grpId="0" animBg="1"/>
      <p:bldP spid="14503" grpId="0" animBg="1"/>
      <p:bldP spid="14504" grpId="0"/>
      <p:bldP spid="14505" grpId="0" animBg="1"/>
      <p:bldP spid="14507" grpId="0" animBg="1"/>
      <p:bldP spid="14508" grpId="0"/>
      <p:bldP spid="14510" grpId="0" animBg="1"/>
      <p:bldP spid="14511" grpId="0"/>
      <p:bldP spid="14512" grpId="0" animBg="1"/>
      <p:bldP spid="14513" grpId="0"/>
      <p:bldP spid="14514" grpId="0" animBg="1"/>
      <p:bldP spid="14515" grpId="0"/>
      <p:bldP spid="14516" grpId="0" animBg="1"/>
      <p:bldP spid="14517" grpId="0" animBg="1"/>
      <p:bldP spid="14530" grpId="0" animBg="1"/>
      <p:bldP spid="145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1" name="Rectangle 191"/>
          <p:cNvSpPr>
            <a:spLocks noChangeArrowheads="1"/>
          </p:cNvSpPr>
          <p:nvPr/>
        </p:nvSpPr>
        <p:spPr bwMode="auto">
          <a:xfrm>
            <a:off x="7043738" y="6059488"/>
            <a:ext cx="1238250" cy="379412"/>
          </a:xfrm>
          <a:prstGeom prst="rect">
            <a:avLst/>
          </a:prstGeom>
          <a:solidFill>
            <a:srgbClr val="FDD7F8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38" name="Rectangle 178"/>
          <p:cNvSpPr>
            <a:spLocks noChangeArrowheads="1"/>
          </p:cNvSpPr>
          <p:nvPr/>
        </p:nvSpPr>
        <p:spPr bwMode="auto">
          <a:xfrm>
            <a:off x="4867275" y="6519863"/>
            <a:ext cx="2711450" cy="261937"/>
          </a:xfrm>
          <a:prstGeom prst="rect">
            <a:avLst/>
          </a:prstGeom>
          <a:solidFill>
            <a:srgbClr val="FDD7F8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42" name="AutoShape 182"/>
          <p:cNvSpPr>
            <a:spLocks noChangeArrowheads="1"/>
          </p:cNvSpPr>
          <p:nvPr/>
        </p:nvSpPr>
        <p:spPr bwMode="auto">
          <a:xfrm>
            <a:off x="5532438" y="5661025"/>
            <a:ext cx="1192212" cy="601663"/>
          </a:xfrm>
          <a:prstGeom prst="flowChartDecision">
            <a:avLst/>
          </a:prstGeom>
          <a:solidFill>
            <a:srgbClr val="FDD7F8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40" name="Rectangle 180"/>
          <p:cNvSpPr>
            <a:spLocks noChangeArrowheads="1"/>
          </p:cNvSpPr>
          <p:nvPr/>
        </p:nvSpPr>
        <p:spPr bwMode="auto">
          <a:xfrm>
            <a:off x="5459413" y="5049838"/>
            <a:ext cx="1289050" cy="420687"/>
          </a:xfrm>
          <a:prstGeom prst="rect">
            <a:avLst/>
          </a:prstGeom>
          <a:solidFill>
            <a:srgbClr val="FDD7F8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24" name="Line 164"/>
          <p:cNvSpPr>
            <a:spLocks noChangeShapeType="1"/>
          </p:cNvSpPr>
          <p:nvPr/>
        </p:nvSpPr>
        <p:spPr bwMode="auto">
          <a:xfrm>
            <a:off x="6119813" y="4483100"/>
            <a:ext cx="0" cy="2058988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867275" y="6519863"/>
            <a:ext cx="2711450" cy="261937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00" name="Text Box 3"/>
          <p:cNvSpPr txBox="1">
            <a:spLocks noChangeArrowheads="1"/>
          </p:cNvSpPr>
          <p:nvPr/>
        </p:nvSpPr>
        <p:spPr bwMode="auto">
          <a:xfrm>
            <a:off x="4967288" y="6523038"/>
            <a:ext cx="271145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80"/>
                </a:solidFill>
                <a:latin typeface="Times New Roman" pitchFamily="18" charset="0"/>
              </a:rPr>
              <a:t>Mise en place des réglages sur le système</a:t>
            </a:r>
            <a:endParaRPr lang="fr-FR" altLang="fr-FR" sz="1800">
              <a:solidFill>
                <a:srgbClr val="800080"/>
              </a:solidFill>
            </a:endParaRPr>
          </a:p>
        </p:txBody>
      </p:sp>
      <p:sp>
        <p:nvSpPr>
          <p:cNvPr id="8201" name="Line 4"/>
          <p:cNvSpPr>
            <a:spLocks noChangeShapeType="1"/>
          </p:cNvSpPr>
          <p:nvPr/>
        </p:nvSpPr>
        <p:spPr bwMode="auto">
          <a:xfrm>
            <a:off x="6119813" y="3302000"/>
            <a:ext cx="0" cy="10525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02" name="Line 5"/>
          <p:cNvSpPr>
            <a:spLocks noChangeShapeType="1"/>
          </p:cNvSpPr>
          <p:nvPr/>
        </p:nvSpPr>
        <p:spPr bwMode="auto">
          <a:xfrm>
            <a:off x="6124575" y="438150"/>
            <a:ext cx="0" cy="19177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03" name="Rectangle 6"/>
          <p:cNvSpPr>
            <a:spLocks noChangeArrowheads="1"/>
          </p:cNvSpPr>
          <p:nvPr/>
        </p:nvSpPr>
        <p:spPr bwMode="auto">
          <a:xfrm>
            <a:off x="8167688" y="4710113"/>
            <a:ext cx="392112" cy="228600"/>
          </a:xfrm>
          <a:prstGeom prst="rect">
            <a:avLst/>
          </a:prstGeom>
          <a:solidFill>
            <a:srgbClr val="CC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04" name="Text Box 7"/>
          <p:cNvSpPr txBox="1">
            <a:spLocks noChangeArrowheads="1"/>
          </p:cNvSpPr>
          <p:nvPr/>
        </p:nvSpPr>
        <p:spPr bwMode="auto">
          <a:xfrm>
            <a:off x="8091488" y="4691063"/>
            <a:ext cx="6365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P.I.D.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5465763" y="5049838"/>
            <a:ext cx="1289050" cy="420687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06" name="Rectangle 9"/>
          <p:cNvSpPr>
            <a:spLocks noChangeArrowheads="1"/>
          </p:cNvSpPr>
          <p:nvPr/>
        </p:nvSpPr>
        <p:spPr bwMode="auto">
          <a:xfrm>
            <a:off x="4981575" y="1044575"/>
            <a:ext cx="2455863" cy="325438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07" name="Rectangle 10"/>
          <p:cNvSpPr>
            <a:spLocks noChangeArrowheads="1"/>
          </p:cNvSpPr>
          <p:nvPr/>
        </p:nvSpPr>
        <p:spPr bwMode="auto">
          <a:xfrm>
            <a:off x="3263900" y="166688"/>
            <a:ext cx="2303463" cy="204787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08" name="Text Box 11"/>
          <p:cNvSpPr txBox="1">
            <a:spLocks noChangeArrowheads="1"/>
          </p:cNvSpPr>
          <p:nvPr/>
        </p:nvSpPr>
        <p:spPr bwMode="auto">
          <a:xfrm>
            <a:off x="3317875" y="131763"/>
            <a:ext cx="2333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Modélisation et mise en équations</a:t>
            </a:r>
            <a:endParaRPr lang="fr-FR" altLang="fr-FR" sz="1800"/>
          </a:p>
        </p:txBody>
      </p:sp>
      <p:sp>
        <p:nvSpPr>
          <p:cNvPr id="8209" name="Rectangle 12"/>
          <p:cNvSpPr>
            <a:spLocks noChangeArrowheads="1"/>
          </p:cNvSpPr>
          <p:nvPr/>
        </p:nvSpPr>
        <p:spPr bwMode="auto">
          <a:xfrm>
            <a:off x="5292725" y="530225"/>
            <a:ext cx="1728788" cy="180975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10" name="Text Box 13"/>
          <p:cNvSpPr txBox="1">
            <a:spLocks noChangeArrowheads="1"/>
          </p:cNvSpPr>
          <p:nvPr/>
        </p:nvSpPr>
        <p:spPr bwMode="auto">
          <a:xfrm>
            <a:off x="5273675" y="492125"/>
            <a:ext cx="1905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Transformées de Laplace</a:t>
            </a:r>
            <a:endParaRPr lang="fr-FR" altLang="fr-FR" sz="1800"/>
          </a:p>
        </p:txBody>
      </p:sp>
      <p:sp>
        <p:nvSpPr>
          <p:cNvPr id="8211" name="Rectangle 14"/>
          <p:cNvSpPr>
            <a:spLocks noChangeArrowheads="1"/>
          </p:cNvSpPr>
          <p:nvPr/>
        </p:nvSpPr>
        <p:spPr bwMode="auto">
          <a:xfrm>
            <a:off x="5060950" y="787400"/>
            <a:ext cx="2339975" cy="204788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12" name="Text Box 16"/>
          <p:cNvSpPr txBox="1">
            <a:spLocks noChangeArrowheads="1"/>
          </p:cNvSpPr>
          <p:nvPr/>
        </p:nvSpPr>
        <p:spPr bwMode="auto">
          <a:xfrm>
            <a:off x="5002213" y="757238"/>
            <a:ext cx="2620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Recherche de la fonction de transfert</a:t>
            </a:r>
            <a:endParaRPr lang="fr-FR" altLang="fr-FR" sz="1800"/>
          </a:p>
        </p:txBody>
      </p:sp>
      <p:sp>
        <p:nvSpPr>
          <p:cNvPr id="8213" name="AutoShape 32"/>
          <p:cNvSpPr>
            <a:spLocks noChangeArrowheads="1"/>
          </p:cNvSpPr>
          <p:nvPr/>
        </p:nvSpPr>
        <p:spPr bwMode="auto">
          <a:xfrm>
            <a:off x="5440363" y="3441700"/>
            <a:ext cx="1360487" cy="1071563"/>
          </a:xfrm>
          <a:prstGeom prst="flowChartDecision">
            <a:avLst/>
          </a:prstGeom>
          <a:solidFill>
            <a:srgbClr val="CC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14" name="Text Box 33"/>
          <p:cNvSpPr txBox="1">
            <a:spLocks noChangeArrowheads="1"/>
          </p:cNvSpPr>
          <p:nvPr/>
        </p:nvSpPr>
        <p:spPr bwMode="auto">
          <a:xfrm>
            <a:off x="5376863" y="3595688"/>
            <a:ext cx="1374775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Stabilité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rapidité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précision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assurées ?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8215" name="Text Box 34"/>
          <p:cNvSpPr txBox="1">
            <a:spLocks noChangeArrowheads="1"/>
          </p:cNvSpPr>
          <p:nvPr/>
        </p:nvSpPr>
        <p:spPr bwMode="auto">
          <a:xfrm>
            <a:off x="5478463" y="5037138"/>
            <a:ext cx="1357312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80"/>
                </a:solidFill>
                <a:latin typeface="Times New Roman" pitchFamily="18" charset="0"/>
              </a:rPr>
              <a:t>Prise en compte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80"/>
                </a:solidFill>
                <a:latin typeface="Times New Roman" pitchFamily="18" charset="0"/>
              </a:rPr>
              <a:t>des perturbations</a:t>
            </a:r>
            <a:endParaRPr lang="fr-FR" altLang="fr-FR" sz="1800">
              <a:solidFill>
                <a:srgbClr val="800080"/>
              </a:solidFill>
            </a:endParaRPr>
          </a:p>
        </p:txBody>
      </p:sp>
      <p:sp>
        <p:nvSpPr>
          <p:cNvPr id="8216" name="Oval 35"/>
          <p:cNvSpPr>
            <a:spLocks noChangeArrowheads="1"/>
          </p:cNvSpPr>
          <p:nvPr/>
        </p:nvSpPr>
        <p:spPr bwMode="auto">
          <a:xfrm>
            <a:off x="6810375" y="3948113"/>
            <a:ext cx="66675" cy="65087"/>
          </a:xfrm>
          <a:prstGeom prst="ellipse">
            <a:avLst/>
          </a:prstGeom>
          <a:solidFill>
            <a:srgbClr val="FFFFFF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17" name="Text Box 36"/>
          <p:cNvSpPr txBox="1">
            <a:spLocks noChangeArrowheads="1"/>
          </p:cNvSpPr>
          <p:nvPr/>
        </p:nvSpPr>
        <p:spPr bwMode="auto">
          <a:xfrm>
            <a:off x="6667500" y="3709988"/>
            <a:ext cx="5000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Non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8218" name="Text Box 37"/>
          <p:cNvSpPr txBox="1">
            <a:spLocks noChangeArrowheads="1"/>
          </p:cNvSpPr>
          <p:nvPr/>
        </p:nvSpPr>
        <p:spPr bwMode="auto">
          <a:xfrm>
            <a:off x="6094413" y="4440238"/>
            <a:ext cx="50165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80"/>
                </a:solidFill>
                <a:latin typeface="Times New Roman" pitchFamily="18" charset="0"/>
              </a:rPr>
              <a:t>Oui</a:t>
            </a:r>
            <a:endParaRPr lang="fr-FR" altLang="fr-FR" sz="1800">
              <a:solidFill>
                <a:srgbClr val="800080"/>
              </a:solidFill>
            </a:endParaRPr>
          </a:p>
        </p:txBody>
      </p:sp>
      <p:sp>
        <p:nvSpPr>
          <p:cNvPr id="15398" name="AutoShape 38"/>
          <p:cNvSpPr>
            <a:spLocks noChangeArrowheads="1"/>
          </p:cNvSpPr>
          <p:nvPr/>
        </p:nvSpPr>
        <p:spPr bwMode="auto">
          <a:xfrm>
            <a:off x="5532438" y="5662613"/>
            <a:ext cx="1192212" cy="601662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20" name="Text Box 39"/>
          <p:cNvSpPr txBox="1">
            <a:spLocks noChangeArrowheads="1"/>
          </p:cNvSpPr>
          <p:nvPr/>
        </p:nvSpPr>
        <p:spPr bwMode="auto">
          <a:xfrm>
            <a:off x="5680075" y="5746750"/>
            <a:ext cx="892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80"/>
                </a:solidFill>
                <a:latin typeface="Times New Roman" pitchFamily="18" charset="0"/>
              </a:rPr>
              <a:t>Précision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80"/>
                </a:solidFill>
                <a:latin typeface="Times New Roman" pitchFamily="18" charset="0"/>
              </a:rPr>
              <a:t>assurée ?</a:t>
            </a:r>
            <a:endParaRPr lang="fr-FR" altLang="fr-FR" sz="1800">
              <a:solidFill>
                <a:srgbClr val="800080"/>
              </a:solidFill>
            </a:endParaRPr>
          </a:p>
        </p:txBody>
      </p:sp>
      <p:sp>
        <p:nvSpPr>
          <p:cNvPr id="15400" name="Oval 40"/>
          <p:cNvSpPr>
            <a:spLocks noChangeArrowheads="1"/>
          </p:cNvSpPr>
          <p:nvPr/>
        </p:nvSpPr>
        <p:spPr bwMode="auto">
          <a:xfrm>
            <a:off x="6727825" y="5938838"/>
            <a:ext cx="66675" cy="635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22" name="Text Box 41"/>
          <p:cNvSpPr txBox="1">
            <a:spLocks noChangeArrowheads="1"/>
          </p:cNvSpPr>
          <p:nvPr/>
        </p:nvSpPr>
        <p:spPr bwMode="auto">
          <a:xfrm>
            <a:off x="6583363" y="5700713"/>
            <a:ext cx="50165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80"/>
                </a:solidFill>
                <a:latin typeface="Times New Roman" pitchFamily="18" charset="0"/>
              </a:rPr>
              <a:t>Non</a:t>
            </a:r>
            <a:endParaRPr lang="fr-FR" altLang="fr-FR" sz="1800">
              <a:solidFill>
                <a:srgbClr val="800080"/>
              </a:solidFill>
            </a:endParaRPr>
          </a:p>
        </p:txBody>
      </p:sp>
      <p:sp>
        <p:nvSpPr>
          <p:cNvPr id="8223" name="Text Box 42"/>
          <p:cNvSpPr txBox="1">
            <a:spLocks noChangeArrowheads="1"/>
          </p:cNvSpPr>
          <p:nvPr/>
        </p:nvSpPr>
        <p:spPr bwMode="auto">
          <a:xfrm>
            <a:off x="6096000" y="6234113"/>
            <a:ext cx="50165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80"/>
                </a:solidFill>
                <a:latin typeface="Times New Roman" pitchFamily="18" charset="0"/>
              </a:rPr>
              <a:t>Oui</a:t>
            </a:r>
            <a:endParaRPr lang="fr-FR" altLang="fr-FR" sz="1800">
              <a:solidFill>
                <a:srgbClr val="800080"/>
              </a:solidFill>
            </a:endParaRPr>
          </a:p>
        </p:txBody>
      </p:sp>
      <p:sp>
        <p:nvSpPr>
          <p:cNvPr id="8224" name="Rectangle 43"/>
          <p:cNvSpPr>
            <a:spLocks noChangeArrowheads="1"/>
          </p:cNvSpPr>
          <p:nvPr/>
        </p:nvSpPr>
        <p:spPr bwMode="auto">
          <a:xfrm>
            <a:off x="6451600" y="166688"/>
            <a:ext cx="2303463" cy="204787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25" name="Text Box 44"/>
          <p:cNvSpPr txBox="1">
            <a:spLocks noChangeArrowheads="1"/>
          </p:cNvSpPr>
          <p:nvPr/>
        </p:nvSpPr>
        <p:spPr bwMode="auto">
          <a:xfrm>
            <a:off x="6505575" y="131763"/>
            <a:ext cx="2333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Identification d’un système réel</a:t>
            </a:r>
            <a:endParaRPr lang="fr-FR" altLang="fr-FR" sz="1800"/>
          </a:p>
        </p:txBody>
      </p:sp>
      <p:sp>
        <p:nvSpPr>
          <p:cNvPr id="8226" name="Rectangle 45"/>
          <p:cNvSpPr>
            <a:spLocks noChangeArrowheads="1"/>
          </p:cNvSpPr>
          <p:nvPr/>
        </p:nvSpPr>
        <p:spPr bwMode="auto">
          <a:xfrm>
            <a:off x="6859588" y="4710113"/>
            <a:ext cx="261937" cy="228600"/>
          </a:xfrm>
          <a:prstGeom prst="rect">
            <a:avLst/>
          </a:prstGeom>
          <a:solidFill>
            <a:srgbClr val="CC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27" name="Text Box 46"/>
          <p:cNvSpPr txBox="1">
            <a:spLocks noChangeArrowheads="1"/>
          </p:cNvSpPr>
          <p:nvPr/>
        </p:nvSpPr>
        <p:spPr bwMode="auto">
          <a:xfrm>
            <a:off x="6835775" y="4691063"/>
            <a:ext cx="3635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P.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8228" name="Rectangle 47"/>
          <p:cNvSpPr>
            <a:spLocks noChangeArrowheads="1"/>
          </p:cNvSpPr>
          <p:nvPr/>
        </p:nvSpPr>
        <p:spPr bwMode="auto">
          <a:xfrm>
            <a:off x="7324725" y="4710113"/>
            <a:ext cx="261938" cy="228600"/>
          </a:xfrm>
          <a:prstGeom prst="rect">
            <a:avLst/>
          </a:prstGeom>
          <a:solidFill>
            <a:srgbClr val="CC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29" name="Text Box 48"/>
          <p:cNvSpPr txBox="1">
            <a:spLocks noChangeArrowheads="1"/>
          </p:cNvSpPr>
          <p:nvPr/>
        </p:nvSpPr>
        <p:spPr bwMode="auto">
          <a:xfrm>
            <a:off x="7250113" y="4691063"/>
            <a:ext cx="471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P.I.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8230" name="Rectangle 49"/>
          <p:cNvSpPr>
            <a:spLocks noChangeArrowheads="1"/>
          </p:cNvSpPr>
          <p:nvPr/>
        </p:nvSpPr>
        <p:spPr bwMode="auto">
          <a:xfrm>
            <a:off x="7734300" y="4710113"/>
            <a:ext cx="325438" cy="228600"/>
          </a:xfrm>
          <a:prstGeom prst="rect">
            <a:avLst/>
          </a:prstGeom>
          <a:solidFill>
            <a:srgbClr val="CC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31" name="Text Box 50"/>
          <p:cNvSpPr txBox="1">
            <a:spLocks noChangeArrowheads="1"/>
          </p:cNvSpPr>
          <p:nvPr/>
        </p:nvSpPr>
        <p:spPr bwMode="auto">
          <a:xfrm>
            <a:off x="7666038" y="4691063"/>
            <a:ext cx="5207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P.D.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8232" name="Text Box 51"/>
          <p:cNvSpPr txBox="1">
            <a:spLocks noChangeArrowheads="1"/>
          </p:cNvSpPr>
          <p:nvPr/>
        </p:nvSpPr>
        <p:spPr bwMode="auto">
          <a:xfrm>
            <a:off x="7092950" y="5260975"/>
            <a:ext cx="143033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100" b="1" i="1">
                <a:solidFill>
                  <a:srgbClr val="0000FF"/>
                </a:solidFill>
                <a:latin typeface="Times New Roman" pitchFamily="18" charset="0"/>
              </a:rPr>
              <a:t>P. Proportionnel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100" b="1" i="1">
                <a:solidFill>
                  <a:srgbClr val="0000FF"/>
                </a:solidFill>
                <a:latin typeface="Times New Roman" pitchFamily="18" charset="0"/>
              </a:rPr>
              <a:t>I. Intégral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100" b="1" i="1">
                <a:solidFill>
                  <a:srgbClr val="0000FF"/>
                </a:solidFill>
                <a:latin typeface="Times New Roman" pitchFamily="18" charset="0"/>
              </a:rPr>
              <a:t>D. Dérivé</a:t>
            </a:r>
            <a:endParaRPr lang="fr-FR" altLang="fr-FR" sz="1100">
              <a:solidFill>
                <a:srgbClr val="0000FF"/>
              </a:solidFill>
            </a:endParaRPr>
          </a:p>
        </p:txBody>
      </p:sp>
      <p:grpSp>
        <p:nvGrpSpPr>
          <p:cNvPr id="8233" name="Group 52"/>
          <p:cNvGrpSpPr>
            <a:grpSpLocks/>
          </p:cNvGrpSpPr>
          <p:nvPr/>
        </p:nvGrpSpPr>
        <p:grpSpPr bwMode="auto">
          <a:xfrm>
            <a:off x="4406900" y="371475"/>
            <a:ext cx="3195638" cy="66675"/>
            <a:chOff x="3197" y="2066"/>
            <a:chExt cx="4483" cy="94"/>
          </a:xfrm>
        </p:grpSpPr>
        <p:sp>
          <p:nvSpPr>
            <p:cNvPr id="8318" name="Line 53"/>
            <p:cNvSpPr>
              <a:spLocks noChangeShapeType="1"/>
            </p:cNvSpPr>
            <p:nvPr/>
          </p:nvSpPr>
          <p:spPr bwMode="auto">
            <a:xfrm>
              <a:off x="3197" y="2066"/>
              <a:ext cx="0" cy="94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19" name="Line 54"/>
            <p:cNvSpPr>
              <a:spLocks noChangeShapeType="1"/>
            </p:cNvSpPr>
            <p:nvPr/>
          </p:nvSpPr>
          <p:spPr bwMode="auto">
            <a:xfrm>
              <a:off x="3197" y="2158"/>
              <a:ext cx="4475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20" name="Line 55"/>
            <p:cNvSpPr>
              <a:spLocks noChangeShapeType="1"/>
            </p:cNvSpPr>
            <p:nvPr/>
          </p:nvSpPr>
          <p:spPr bwMode="auto">
            <a:xfrm>
              <a:off x="7680" y="2081"/>
              <a:ext cx="0" cy="7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234" name="Line 71"/>
          <p:cNvSpPr>
            <a:spLocks noChangeShapeType="1"/>
          </p:cNvSpPr>
          <p:nvPr/>
        </p:nvSpPr>
        <p:spPr bwMode="auto">
          <a:xfrm>
            <a:off x="6880225" y="3983038"/>
            <a:ext cx="7985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35" name="Line 72"/>
          <p:cNvSpPr>
            <a:spLocks noChangeShapeType="1"/>
          </p:cNvSpPr>
          <p:nvPr/>
        </p:nvSpPr>
        <p:spPr bwMode="auto">
          <a:xfrm>
            <a:off x="7673975" y="3983038"/>
            <a:ext cx="0" cy="6699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8236" name="Group 73"/>
          <p:cNvGrpSpPr>
            <a:grpSpLocks/>
          </p:cNvGrpSpPr>
          <p:nvPr/>
        </p:nvGrpSpPr>
        <p:grpSpPr bwMode="auto">
          <a:xfrm>
            <a:off x="6989763" y="4649788"/>
            <a:ext cx="1376362" cy="57150"/>
            <a:chOff x="6821" y="7937"/>
            <a:chExt cx="1931" cy="83"/>
          </a:xfrm>
        </p:grpSpPr>
        <p:sp>
          <p:nvSpPr>
            <p:cNvPr id="8313" name="Line 74"/>
            <p:cNvSpPr>
              <a:spLocks noChangeShapeType="1"/>
            </p:cNvSpPr>
            <p:nvPr/>
          </p:nvSpPr>
          <p:spPr bwMode="auto">
            <a:xfrm flipV="1">
              <a:off x="682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14" name="Line 75"/>
            <p:cNvSpPr>
              <a:spLocks noChangeShapeType="1"/>
            </p:cNvSpPr>
            <p:nvPr/>
          </p:nvSpPr>
          <p:spPr bwMode="auto">
            <a:xfrm flipV="1">
              <a:off x="6821" y="7939"/>
              <a:ext cx="1927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15" name="Line 76"/>
            <p:cNvSpPr>
              <a:spLocks noChangeShapeType="1"/>
            </p:cNvSpPr>
            <p:nvPr/>
          </p:nvSpPr>
          <p:spPr bwMode="auto">
            <a:xfrm flipV="1">
              <a:off x="875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16" name="Line 77"/>
            <p:cNvSpPr>
              <a:spLocks noChangeShapeType="1"/>
            </p:cNvSpPr>
            <p:nvPr/>
          </p:nvSpPr>
          <p:spPr bwMode="auto">
            <a:xfrm flipV="1">
              <a:off x="7489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17" name="Line 78"/>
            <p:cNvSpPr>
              <a:spLocks noChangeShapeType="1"/>
            </p:cNvSpPr>
            <p:nvPr/>
          </p:nvSpPr>
          <p:spPr bwMode="auto">
            <a:xfrm flipV="1">
              <a:off x="8108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237" name="Group 79"/>
          <p:cNvGrpSpPr>
            <a:grpSpLocks/>
          </p:cNvGrpSpPr>
          <p:nvPr/>
        </p:nvGrpSpPr>
        <p:grpSpPr bwMode="auto">
          <a:xfrm flipV="1">
            <a:off x="6989763" y="4943475"/>
            <a:ext cx="1376362" cy="57150"/>
            <a:chOff x="6821" y="7937"/>
            <a:chExt cx="1931" cy="83"/>
          </a:xfrm>
        </p:grpSpPr>
        <p:sp>
          <p:nvSpPr>
            <p:cNvPr id="8308" name="Line 80"/>
            <p:cNvSpPr>
              <a:spLocks noChangeShapeType="1"/>
            </p:cNvSpPr>
            <p:nvPr/>
          </p:nvSpPr>
          <p:spPr bwMode="auto">
            <a:xfrm flipV="1">
              <a:off x="682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09" name="Line 81"/>
            <p:cNvSpPr>
              <a:spLocks noChangeShapeType="1"/>
            </p:cNvSpPr>
            <p:nvPr/>
          </p:nvSpPr>
          <p:spPr bwMode="auto">
            <a:xfrm flipV="1">
              <a:off x="6821" y="7939"/>
              <a:ext cx="1927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10" name="Line 82"/>
            <p:cNvSpPr>
              <a:spLocks noChangeShapeType="1"/>
            </p:cNvSpPr>
            <p:nvPr/>
          </p:nvSpPr>
          <p:spPr bwMode="auto">
            <a:xfrm flipV="1">
              <a:off x="8752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11" name="Line 83"/>
            <p:cNvSpPr>
              <a:spLocks noChangeShapeType="1"/>
            </p:cNvSpPr>
            <p:nvPr/>
          </p:nvSpPr>
          <p:spPr bwMode="auto">
            <a:xfrm flipV="1">
              <a:off x="7489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12" name="Line 84"/>
            <p:cNvSpPr>
              <a:spLocks noChangeShapeType="1"/>
            </p:cNvSpPr>
            <p:nvPr/>
          </p:nvSpPr>
          <p:spPr bwMode="auto">
            <a:xfrm flipV="1">
              <a:off x="8108" y="7937"/>
              <a:ext cx="0" cy="8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238" name="Rectangle 85"/>
          <p:cNvSpPr>
            <a:spLocks noChangeArrowheads="1"/>
          </p:cNvSpPr>
          <p:nvPr/>
        </p:nvSpPr>
        <p:spPr bwMode="auto">
          <a:xfrm>
            <a:off x="7043738" y="4097338"/>
            <a:ext cx="1238250" cy="379412"/>
          </a:xfrm>
          <a:prstGeom prst="rect">
            <a:avLst/>
          </a:prstGeom>
          <a:solidFill>
            <a:srgbClr val="CC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39" name="Text Box 86"/>
          <p:cNvSpPr txBox="1">
            <a:spLocks noChangeArrowheads="1"/>
          </p:cNvSpPr>
          <p:nvPr/>
        </p:nvSpPr>
        <p:spPr bwMode="auto">
          <a:xfrm>
            <a:off x="7013575" y="4071938"/>
            <a:ext cx="1362075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Choix et réglages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 des Correcteurs</a:t>
            </a:r>
            <a:endParaRPr lang="fr-FR" altLang="fr-FR" sz="1800">
              <a:solidFill>
                <a:srgbClr val="0000FF"/>
              </a:solidFill>
            </a:endParaRPr>
          </a:p>
        </p:txBody>
      </p:sp>
      <p:sp>
        <p:nvSpPr>
          <p:cNvPr id="8240" name="Line 87"/>
          <p:cNvSpPr>
            <a:spLocks noChangeShapeType="1"/>
          </p:cNvSpPr>
          <p:nvPr/>
        </p:nvSpPr>
        <p:spPr bwMode="auto">
          <a:xfrm>
            <a:off x="7678738" y="5284788"/>
            <a:ext cx="106045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449" name="Line 89"/>
          <p:cNvSpPr>
            <a:spLocks noChangeShapeType="1"/>
          </p:cNvSpPr>
          <p:nvPr/>
        </p:nvSpPr>
        <p:spPr bwMode="auto">
          <a:xfrm>
            <a:off x="6797675" y="5972175"/>
            <a:ext cx="86995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450" name="Line 90"/>
          <p:cNvSpPr>
            <a:spLocks noChangeShapeType="1"/>
          </p:cNvSpPr>
          <p:nvPr/>
        </p:nvSpPr>
        <p:spPr bwMode="auto">
          <a:xfrm>
            <a:off x="7673975" y="6543675"/>
            <a:ext cx="1282700" cy="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43" name="Line 91"/>
          <p:cNvSpPr>
            <a:spLocks noChangeShapeType="1"/>
          </p:cNvSpPr>
          <p:nvPr/>
        </p:nvSpPr>
        <p:spPr bwMode="auto">
          <a:xfrm flipH="1">
            <a:off x="6121400" y="1582738"/>
            <a:ext cx="26146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44" name="Line 102"/>
          <p:cNvSpPr>
            <a:spLocks noChangeShapeType="1"/>
          </p:cNvSpPr>
          <p:nvPr/>
        </p:nvSpPr>
        <p:spPr bwMode="auto">
          <a:xfrm>
            <a:off x="7673975" y="4994275"/>
            <a:ext cx="0" cy="2889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463" name="Line 103"/>
          <p:cNvSpPr>
            <a:spLocks noChangeShapeType="1"/>
          </p:cNvSpPr>
          <p:nvPr/>
        </p:nvSpPr>
        <p:spPr bwMode="auto">
          <a:xfrm>
            <a:off x="7673975" y="5969000"/>
            <a:ext cx="0" cy="134938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46" name="Line 104"/>
          <p:cNvSpPr>
            <a:spLocks noChangeShapeType="1"/>
          </p:cNvSpPr>
          <p:nvPr/>
        </p:nvSpPr>
        <p:spPr bwMode="auto">
          <a:xfrm>
            <a:off x="7467600" y="6303963"/>
            <a:ext cx="0" cy="13176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465" name="Rectangle 105"/>
          <p:cNvSpPr>
            <a:spLocks noChangeArrowheads="1"/>
          </p:cNvSpPr>
          <p:nvPr/>
        </p:nvSpPr>
        <p:spPr bwMode="auto">
          <a:xfrm>
            <a:off x="7043738" y="6065838"/>
            <a:ext cx="1238250" cy="379412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48" name="Text Box 106"/>
          <p:cNvSpPr txBox="1">
            <a:spLocks noChangeArrowheads="1"/>
          </p:cNvSpPr>
          <p:nvPr/>
        </p:nvSpPr>
        <p:spPr bwMode="auto">
          <a:xfrm>
            <a:off x="7013575" y="6040438"/>
            <a:ext cx="1362075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80"/>
                </a:solidFill>
                <a:latin typeface="Times New Roman" pitchFamily="18" charset="0"/>
              </a:rPr>
              <a:t>Choix et réglages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80"/>
                </a:solidFill>
                <a:latin typeface="Times New Roman" pitchFamily="18" charset="0"/>
              </a:rPr>
              <a:t> des Correcteurs</a:t>
            </a:r>
            <a:endParaRPr lang="fr-FR" altLang="fr-FR" sz="1800">
              <a:solidFill>
                <a:srgbClr val="800080"/>
              </a:solidFill>
            </a:endParaRPr>
          </a:p>
        </p:txBody>
      </p:sp>
      <p:sp>
        <p:nvSpPr>
          <p:cNvPr id="8249" name="Text Box 108"/>
          <p:cNvSpPr txBox="1">
            <a:spLocks noChangeArrowheads="1"/>
          </p:cNvSpPr>
          <p:nvPr/>
        </p:nvSpPr>
        <p:spPr bwMode="auto">
          <a:xfrm>
            <a:off x="196850" y="536575"/>
            <a:ext cx="32131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L’étude des systèmes automatiques est présentée ici en déroulant un processus bien défini</a:t>
            </a:r>
          </a:p>
        </p:txBody>
      </p:sp>
      <p:sp>
        <p:nvSpPr>
          <p:cNvPr id="8250" name="Text Box 110"/>
          <p:cNvSpPr txBox="1">
            <a:spLocks noChangeArrowheads="1"/>
          </p:cNvSpPr>
          <p:nvPr/>
        </p:nvSpPr>
        <p:spPr bwMode="auto">
          <a:xfrm>
            <a:off x="196850" y="1816100"/>
            <a:ext cx="2900363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A l’origine, le modèle est obtenu à partir des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équations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régissant le système dynamique ou à partir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d’identifications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expérimentales préalables </a:t>
            </a:r>
          </a:p>
        </p:txBody>
      </p:sp>
      <p:sp>
        <p:nvSpPr>
          <p:cNvPr id="8251" name="Text Box 111"/>
          <p:cNvSpPr txBox="1">
            <a:spLocks noChangeArrowheads="1"/>
          </p:cNvSpPr>
          <p:nvPr/>
        </p:nvSpPr>
        <p:spPr bwMode="auto">
          <a:xfrm>
            <a:off x="234950" y="3590925"/>
            <a:ext cx="30829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Le but est d’évaluer et d’améliorer les performances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Stabilité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,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Précision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et de </a:t>
            </a:r>
            <a:r>
              <a:rPr lang="fr-FR" altLang="fr-FR" sz="1500" b="1" u="sng">
                <a:solidFill>
                  <a:srgbClr val="0000FF"/>
                </a:solidFill>
                <a:latin typeface="Times New Roman" pitchFamily="18" charset="0"/>
              </a:rPr>
              <a:t>Rapidité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 du système.</a:t>
            </a:r>
          </a:p>
        </p:txBody>
      </p:sp>
      <p:sp>
        <p:nvSpPr>
          <p:cNvPr id="15497" name="Rectangle 137"/>
          <p:cNvSpPr>
            <a:spLocks noChangeArrowheads="1"/>
          </p:cNvSpPr>
          <p:nvPr/>
        </p:nvSpPr>
        <p:spPr bwMode="auto">
          <a:xfrm>
            <a:off x="6170613" y="4498975"/>
            <a:ext cx="388937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07" name="Rectangle 147"/>
          <p:cNvSpPr>
            <a:spLocks noChangeArrowheads="1"/>
          </p:cNvSpPr>
          <p:nvPr/>
        </p:nvSpPr>
        <p:spPr bwMode="auto">
          <a:xfrm>
            <a:off x="5507038" y="5095875"/>
            <a:ext cx="102870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54" name="Line 149"/>
          <p:cNvSpPr>
            <a:spLocks noChangeShapeType="1"/>
          </p:cNvSpPr>
          <p:nvPr/>
        </p:nvSpPr>
        <p:spPr bwMode="auto">
          <a:xfrm>
            <a:off x="8736013" y="2465388"/>
            <a:ext cx="0" cy="280987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 type="stealth" w="med" len="lg"/>
            <a:tailEnd type="non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55" name="Line 150"/>
          <p:cNvSpPr>
            <a:spLocks noChangeShapeType="1"/>
          </p:cNvSpPr>
          <p:nvPr/>
        </p:nvSpPr>
        <p:spPr bwMode="auto">
          <a:xfrm>
            <a:off x="8736013" y="1581150"/>
            <a:ext cx="0" cy="94297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 type="none" w="med" len="lg"/>
            <a:tailEnd type="non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511" name="Rectangle 151"/>
          <p:cNvSpPr>
            <a:spLocks noChangeArrowheads="1"/>
          </p:cNvSpPr>
          <p:nvPr/>
        </p:nvSpPr>
        <p:spPr bwMode="auto">
          <a:xfrm>
            <a:off x="5545138" y="5240338"/>
            <a:ext cx="1028700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12" name="Rectangle 152"/>
          <p:cNvSpPr>
            <a:spLocks noChangeArrowheads="1"/>
          </p:cNvSpPr>
          <p:nvPr/>
        </p:nvSpPr>
        <p:spPr bwMode="auto">
          <a:xfrm>
            <a:off x="5886450" y="5827713"/>
            <a:ext cx="519113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13" name="Rectangle 153"/>
          <p:cNvSpPr>
            <a:spLocks noChangeArrowheads="1"/>
          </p:cNvSpPr>
          <p:nvPr/>
        </p:nvSpPr>
        <p:spPr bwMode="auto">
          <a:xfrm>
            <a:off x="5865813" y="5949950"/>
            <a:ext cx="519112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14" name="Rectangle 154"/>
          <p:cNvSpPr>
            <a:spLocks noChangeArrowheads="1"/>
          </p:cNvSpPr>
          <p:nvPr/>
        </p:nvSpPr>
        <p:spPr bwMode="auto">
          <a:xfrm>
            <a:off x="6650038" y="5759450"/>
            <a:ext cx="382587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15" name="Rectangle 155"/>
          <p:cNvSpPr>
            <a:spLocks noChangeArrowheads="1"/>
          </p:cNvSpPr>
          <p:nvPr/>
        </p:nvSpPr>
        <p:spPr bwMode="auto">
          <a:xfrm>
            <a:off x="7077075" y="6086475"/>
            <a:ext cx="1038225" cy="16827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16" name="Rectangle 156"/>
          <p:cNvSpPr>
            <a:spLocks noChangeArrowheads="1"/>
          </p:cNvSpPr>
          <p:nvPr/>
        </p:nvSpPr>
        <p:spPr bwMode="auto">
          <a:xfrm>
            <a:off x="7116763" y="6246813"/>
            <a:ext cx="1038225" cy="16827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19" name="Line 159"/>
          <p:cNvSpPr>
            <a:spLocks noChangeShapeType="1"/>
          </p:cNvSpPr>
          <p:nvPr/>
        </p:nvSpPr>
        <p:spPr bwMode="auto">
          <a:xfrm>
            <a:off x="8950325" y="3730625"/>
            <a:ext cx="0" cy="2809875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 type="stealth" w="med" len="lg"/>
            <a:tailEnd type="non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520" name="Line 160"/>
          <p:cNvSpPr>
            <a:spLocks noChangeShapeType="1"/>
          </p:cNvSpPr>
          <p:nvPr/>
        </p:nvSpPr>
        <p:spPr bwMode="auto">
          <a:xfrm>
            <a:off x="8950325" y="1444625"/>
            <a:ext cx="0" cy="237490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 type="none" w="med" len="lg"/>
            <a:tailEnd type="non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521" name="Line 161"/>
          <p:cNvSpPr>
            <a:spLocks noChangeShapeType="1"/>
          </p:cNvSpPr>
          <p:nvPr/>
        </p:nvSpPr>
        <p:spPr bwMode="auto">
          <a:xfrm flipH="1">
            <a:off x="6121400" y="1454150"/>
            <a:ext cx="2835275" cy="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522" name="Rectangle 162"/>
          <p:cNvSpPr>
            <a:spLocks noChangeArrowheads="1"/>
          </p:cNvSpPr>
          <p:nvPr/>
        </p:nvSpPr>
        <p:spPr bwMode="auto">
          <a:xfrm>
            <a:off x="6154738" y="6284913"/>
            <a:ext cx="382587" cy="1460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23" name="Rectangle 163"/>
          <p:cNvSpPr>
            <a:spLocks noChangeArrowheads="1"/>
          </p:cNvSpPr>
          <p:nvPr/>
        </p:nvSpPr>
        <p:spPr bwMode="auto">
          <a:xfrm>
            <a:off x="4943475" y="6551613"/>
            <a:ext cx="2409825" cy="176212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44" name="Oval 184"/>
          <p:cNvSpPr>
            <a:spLocks noChangeArrowheads="1"/>
          </p:cNvSpPr>
          <p:nvPr/>
        </p:nvSpPr>
        <p:spPr bwMode="auto">
          <a:xfrm>
            <a:off x="6727825" y="5938838"/>
            <a:ext cx="66675" cy="635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5545" name="Text Box 185"/>
          <p:cNvSpPr txBox="1">
            <a:spLocks noChangeArrowheads="1"/>
          </p:cNvSpPr>
          <p:nvPr/>
        </p:nvSpPr>
        <p:spPr bwMode="auto">
          <a:xfrm>
            <a:off x="6583363" y="5700713"/>
            <a:ext cx="50165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80"/>
                </a:solidFill>
                <a:latin typeface="Times New Roman" pitchFamily="18" charset="0"/>
              </a:rPr>
              <a:t>Non</a:t>
            </a:r>
            <a:endParaRPr lang="fr-FR" altLang="fr-FR" sz="1800">
              <a:solidFill>
                <a:srgbClr val="800080"/>
              </a:solidFill>
            </a:endParaRPr>
          </a:p>
        </p:txBody>
      </p:sp>
      <p:sp>
        <p:nvSpPr>
          <p:cNvPr id="15546" name="Text Box 186"/>
          <p:cNvSpPr txBox="1">
            <a:spLocks noChangeArrowheads="1"/>
          </p:cNvSpPr>
          <p:nvPr/>
        </p:nvSpPr>
        <p:spPr bwMode="auto">
          <a:xfrm>
            <a:off x="6096000" y="6234113"/>
            <a:ext cx="50165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80"/>
                </a:solidFill>
                <a:latin typeface="Times New Roman" pitchFamily="18" charset="0"/>
              </a:rPr>
              <a:t>Oui</a:t>
            </a:r>
            <a:endParaRPr lang="fr-FR" altLang="fr-FR" sz="1800">
              <a:solidFill>
                <a:srgbClr val="800080"/>
              </a:solidFill>
            </a:endParaRPr>
          </a:p>
        </p:txBody>
      </p:sp>
      <p:sp>
        <p:nvSpPr>
          <p:cNvPr id="15547" name="Line 187"/>
          <p:cNvSpPr>
            <a:spLocks noChangeShapeType="1"/>
          </p:cNvSpPr>
          <p:nvPr/>
        </p:nvSpPr>
        <p:spPr bwMode="auto">
          <a:xfrm>
            <a:off x="6797675" y="5972175"/>
            <a:ext cx="86995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548" name="Line 188"/>
          <p:cNvSpPr>
            <a:spLocks noChangeShapeType="1"/>
          </p:cNvSpPr>
          <p:nvPr/>
        </p:nvSpPr>
        <p:spPr bwMode="auto">
          <a:xfrm>
            <a:off x="7673975" y="4994275"/>
            <a:ext cx="0" cy="2889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561" name="Line 201"/>
          <p:cNvSpPr>
            <a:spLocks noChangeShapeType="1"/>
          </p:cNvSpPr>
          <p:nvPr/>
        </p:nvSpPr>
        <p:spPr bwMode="auto">
          <a:xfrm>
            <a:off x="7673975" y="6437313"/>
            <a:ext cx="0" cy="104775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73" name="Text Box 202"/>
          <p:cNvSpPr txBox="1">
            <a:spLocks noChangeArrowheads="1"/>
          </p:cNvSpPr>
          <p:nvPr/>
        </p:nvSpPr>
        <p:spPr bwMode="auto">
          <a:xfrm>
            <a:off x="4981575" y="998538"/>
            <a:ext cx="2406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Etude des critères de performance : Pour une consigne d’entrée</a:t>
            </a:r>
            <a:endParaRPr lang="fr-FR" altLang="fr-FR" sz="1800"/>
          </a:p>
        </p:txBody>
      </p:sp>
      <p:sp>
        <p:nvSpPr>
          <p:cNvPr id="8274" name="Line 147"/>
          <p:cNvSpPr>
            <a:spLocks noChangeShapeType="1"/>
          </p:cNvSpPr>
          <p:nvPr/>
        </p:nvSpPr>
        <p:spPr bwMode="auto">
          <a:xfrm>
            <a:off x="6124575" y="3303588"/>
            <a:ext cx="0" cy="147637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75" name="Text Box 421"/>
          <p:cNvSpPr txBox="1">
            <a:spLocks noChangeArrowheads="1"/>
          </p:cNvSpPr>
          <p:nvPr/>
        </p:nvSpPr>
        <p:spPr bwMode="auto">
          <a:xfrm>
            <a:off x="3355975" y="3441700"/>
            <a:ext cx="20272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200" b="1" i="1">
                <a:solidFill>
                  <a:srgbClr val="0000FF"/>
                </a:solidFill>
                <a:latin typeface="Times New Roman" pitchFamily="18" charset="0"/>
              </a:rPr>
              <a:t>** Systèmes bouclés ou non</a:t>
            </a:r>
          </a:p>
        </p:txBody>
      </p:sp>
      <p:sp>
        <p:nvSpPr>
          <p:cNvPr id="8276" name="Text Box 422"/>
          <p:cNvSpPr txBox="1">
            <a:spLocks noChangeArrowheads="1"/>
          </p:cNvSpPr>
          <p:nvPr/>
        </p:nvSpPr>
        <p:spPr bwMode="auto">
          <a:xfrm>
            <a:off x="6286500" y="3411538"/>
            <a:ext cx="18589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fr-FR" altLang="fr-FR" sz="1200" b="1" i="1">
                <a:solidFill>
                  <a:srgbClr val="006800"/>
                </a:solidFill>
                <a:latin typeface="Times New Roman" pitchFamily="18" charset="0"/>
              </a:rPr>
              <a:t>* Systèmes bouclés</a:t>
            </a:r>
          </a:p>
        </p:txBody>
      </p:sp>
      <p:sp>
        <p:nvSpPr>
          <p:cNvPr id="8277" name="Rectangle 17"/>
          <p:cNvSpPr>
            <a:spLocks noChangeArrowheads="1"/>
          </p:cNvSpPr>
          <p:nvPr/>
        </p:nvSpPr>
        <p:spPr bwMode="auto">
          <a:xfrm>
            <a:off x="3648075" y="1811338"/>
            <a:ext cx="157638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78" name="Text Box 18"/>
          <p:cNvSpPr txBox="1">
            <a:spLocks noChangeArrowheads="1"/>
          </p:cNvSpPr>
          <p:nvPr/>
        </p:nvSpPr>
        <p:spPr bwMode="auto">
          <a:xfrm>
            <a:off x="3625850" y="1800225"/>
            <a:ext cx="1631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Expression de la FTBF</a:t>
            </a:r>
            <a:endParaRPr lang="fr-FR" altLang="fr-FR" sz="1800"/>
          </a:p>
        </p:txBody>
      </p:sp>
      <p:sp>
        <p:nvSpPr>
          <p:cNvPr id="8279" name="Rectangle 19"/>
          <p:cNvSpPr>
            <a:spLocks noChangeArrowheads="1"/>
          </p:cNvSpPr>
          <p:nvPr/>
        </p:nvSpPr>
        <p:spPr bwMode="auto">
          <a:xfrm>
            <a:off x="3648075" y="1811338"/>
            <a:ext cx="1576388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80" name="Text Box 20"/>
          <p:cNvSpPr txBox="1">
            <a:spLocks noChangeArrowheads="1"/>
          </p:cNvSpPr>
          <p:nvPr/>
        </p:nvSpPr>
        <p:spPr bwMode="auto">
          <a:xfrm>
            <a:off x="3625850" y="1730375"/>
            <a:ext cx="1631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A partir de la FTBF</a:t>
            </a:r>
            <a:r>
              <a:rPr lang="fr-FR" altLang="fr-FR" sz="1500" b="1">
                <a:solidFill>
                  <a:srgbClr val="0000FF"/>
                </a:solidFill>
                <a:latin typeface="Times New Roman" pitchFamily="18" charset="0"/>
              </a:rPr>
              <a:t>**</a:t>
            </a:r>
            <a:endParaRPr lang="fr-FR" altLang="fr-FR" sz="1500">
              <a:solidFill>
                <a:srgbClr val="0000FF"/>
              </a:solidFill>
            </a:endParaRPr>
          </a:p>
        </p:txBody>
      </p:sp>
      <p:sp>
        <p:nvSpPr>
          <p:cNvPr id="8281" name="Rectangle 21"/>
          <p:cNvSpPr>
            <a:spLocks noChangeArrowheads="1"/>
          </p:cNvSpPr>
          <p:nvPr/>
        </p:nvSpPr>
        <p:spPr bwMode="auto">
          <a:xfrm>
            <a:off x="5346700" y="1811338"/>
            <a:ext cx="1576388" cy="228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82" name="Text Box 22"/>
          <p:cNvSpPr txBox="1">
            <a:spLocks noChangeArrowheads="1"/>
          </p:cNvSpPr>
          <p:nvPr/>
        </p:nvSpPr>
        <p:spPr bwMode="auto">
          <a:xfrm>
            <a:off x="5330825" y="1741488"/>
            <a:ext cx="1631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Réponse en fréquence</a:t>
            </a:r>
            <a:r>
              <a:rPr lang="fr-FR" altLang="fr-FR" sz="1500" b="1">
                <a:solidFill>
                  <a:srgbClr val="800000"/>
                </a:solidFill>
                <a:latin typeface="Times New Roman" pitchFamily="18" charset="0"/>
              </a:rPr>
              <a:t>*</a:t>
            </a:r>
            <a:endParaRPr lang="fr-FR" altLang="fr-FR" sz="1500">
              <a:solidFill>
                <a:srgbClr val="800000"/>
              </a:solidFill>
            </a:endParaRPr>
          </a:p>
        </p:txBody>
      </p:sp>
      <p:sp>
        <p:nvSpPr>
          <p:cNvPr id="8283" name="Rectangle 23"/>
          <p:cNvSpPr>
            <a:spLocks noChangeArrowheads="1"/>
          </p:cNvSpPr>
          <p:nvPr/>
        </p:nvSpPr>
        <p:spPr bwMode="auto">
          <a:xfrm>
            <a:off x="3883025" y="2374900"/>
            <a:ext cx="1100138" cy="355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84" name="Text Box 24"/>
          <p:cNvSpPr txBox="1">
            <a:spLocks noChangeArrowheads="1"/>
          </p:cNvSpPr>
          <p:nvPr/>
        </p:nvSpPr>
        <p:spPr bwMode="auto">
          <a:xfrm>
            <a:off x="3789363" y="2344738"/>
            <a:ext cx="13017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0000FF"/>
                </a:solidFill>
                <a:latin typeface="Times New Roman" pitchFamily="18" charset="0"/>
              </a:rPr>
              <a:t>Plan de Laplace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800" b="1" i="1">
                <a:solidFill>
                  <a:srgbClr val="0000FF"/>
                </a:solidFill>
                <a:latin typeface="Times New Roman" pitchFamily="18" charset="0"/>
              </a:rPr>
              <a:t>(lieu des pôles</a:t>
            </a:r>
            <a:r>
              <a:rPr lang="fr-FR" altLang="fr-FR" sz="800" b="1" i="1">
                <a:solidFill>
                  <a:srgbClr val="800000"/>
                </a:solidFill>
                <a:latin typeface="Times New Roman" pitchFamily="18" charset="0"/>
              </a:rPr>
              <a:t>)</a:t>
            </a:r>
            <a:endParaRPr lang="fr-FR" altLang="fr-FR" sz="1800"/>
          </a:p>
        </p:txBody>
      </p:sp>
      <p:sp>
        <p:nvSpPr>
          <p:cNvPr id="8285" name="Rectangle 31"/>
          <p:cNvSpPr>
            <a:spLocks noChangeArrowheads="1"/>
          </p:cNvSpPr>
          <p:nvPr/>
        </p:nvSpPr>
        <p:spPr bwMode="auto">
          <a:xfrm>
            <a:off x="5318125" y="3081338"/>
            <a:ext cx="1490663" cy="228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86" name="Line 56"/>
          <p:cNvSpPr>
            <a:spLocks noChangeShapeType="1"/>
          </p:cNvSpPr>
          <p:nvPr/>
        </p:nvSpPr>
        <p:spPr bwMode="auto">
          <a:xfrm flipV="1">
            <a:off x="4438650" y="1692275"/>
            <a:ext cx="0" cy="11747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87" name="Line 57"/>
          <p:cNvSpPr>
            <a:spLocks noChangeShapeType="1"/>
          </p:cNvSpPr>
          <p:nvPr/>
        </p:nvSpPr>
        <p:spPr bwMode="auto">
          <a:xfrm flipV="1">
            <a:off x="4438650" y="1695450"/>
            <a:ext cx="32877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88" name="Line 58"/>
          <p:cNvSpPr>
            <a:spLocks noChangeShapeType="1"/>
          </p:cNvSpPr>
          <p:nvPr/>
        </p:nvSpPr>
        <p:spPr bwMode="auto">
          <a:xfrm flipV="1">
            <a:off x="7731125" y="1692275"/>
            <a:ext cx="0" cy="169227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89" name="Line 61"/>
          <p:cNvSpPr>
            <a:spLocks noChangeShapeType="1"/>
          </p:cNvSpPr>
          <p:nvPr/>
        </p:nvSpPr>
        <p:spPr bwMode="auto">
          <a:xfrm flipV="1">
            <a:off x="4435475" y="2036763"/>
            <a:ext cx="0" cy="1492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90" name="Line 96"/>
          <p:cNvSpPr>
            <a:spLocks noChangeShapeType="1"/>
          </p:cNvSpPr>
          <p:nvPr/>
        </p:nvSpPr>
        <p:spPr bwMode="auto">
          <a:xfrm>
            <a:off x="4416425" y="2730500"/>
            <a:ext cx="0" cy="6572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91" name="Rectangle 97"/>
          <p:cNvSpPr>
            <a:spLocks noChangeArrowheads="1"/>
          </p:cNvSpPr>
          <p:nvPr/>
        </p:nvSpPr>
        <p:spPr bwMode="auto">
          <a:xfrm>
            <a:off x="4083050" y="3078163"/>
            <a:ext cx="64135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pic>
        <p:nvPicPr>
          <p:cNvPr id="8292" name="Picture 1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513" y="3092450"/>
            <a:ext cx="606425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93" name="Line 162"/>
          <p:cNvSpPr>
            <a:spLocks noChangeShapeType="1"/>
          </p:cNvSpPr>
          <p:nvPr/>
        </p:nvSpPr>
        <p:spPr bwMode="auto">
          <a:xfrm>
            <a:off x="6124575" y="3303588"/>
            <a:ext cx="0" cy="147637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94" name="Line 61"/>
          <p:cNvSpPr>
            <a:spLocks noChangeShapeType="1"/>
          </p:cNvSpPr>
          <p:nvPr/>
        </p:nvSpPr>
        <p:spPr bwMode="auto">
          <a:xfrm flipV="1">
            <a:off x="4435475" y="2036763"/>
            <a:ext cx="0" cy="33496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95" name="Line 69"/>
          <p:cNvSpPr>
            <a:spLocks noChangeShapeType="1"/>
          </p:cNvSpPr>
          <p:nvPr/>
        </p:nvSpPr>
        <p:spPr bwMode="auto">
          <a:xfrm>
            <a:off x="6124575" y="2714625"/>
            <a:ext cx="0" cy="3683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96" name="Line 95"/>
          <p:cNvSpPr>
            <a:spLocks noChangeShapeType="1"/>
          </p:cNvSpPr>
          <p:nvPr/>
        </p:nvSpPr>
        <p:spPr bwMode="auto">
          <a:xfrm>
            <a:off x="4416425" y="3384550"/>
            <a:ext cx="331946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97" name="Rectangle 25"/>
          <p:cNvSpPr>
            <a:spLocks noChangeArrowheads="1"/>
          </p:cNvSpPr>
          <p:nvPr/>
        </p:nvSpPr>
        <p:spPr bwMode="auto">
          <a:xfrm>
            <a:off x="5861050" y="2352675"/>
            <a:ext cx="563563" cy="355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98" name="Text Box 26"/>
          <p:cNvSpPr txBox="1">
            <a:spLocks noChangeArrowheads="1"/>
          </p:cNvSpPr>
          <p:nvPr/>
        </p:nvSpPr>
        <p:spPr bwMode="auto">
          <a:xfrm>
            <a:off x="5819775" y="2328863"/>
            <a:ext cx="6667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Plan 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 Bode</a:t>
            </a:r>
            <a:endParaRPr lang="fr-FR" altLang="fr-FR" sz="1800">
              <a:solidFill>
                <a:srgbClr val="800000"/>
              </a:solidFill>
            </a:endParaRPr>
          </a:p>
        </p:txBody>
      </p:sp>
      <p:graphicFrame>
        <p:nvGraphicFramePr>
          <p:cNvPr id="8299" name="Objet 163"/>
          <p:cNvGraphicFramePr>
            <a:graphicFrameLocks noChangeAspect="1"/>
          </p:cNvGraphicFramePr>
          <p:nvPr/>
        </p:nvGraphicFramePr>
        <p:xfrm>
          <a:off x="5334000" y="3087688"/>
          <a:ext cx="14890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1" name="Equation" r:id="rId5" imgW="1269720" imgH="228600" progId="Equation.DSMT4">
                  <p:embed/>
                </p:oleObj>
              </mc:Choice>
              <mc:Fallback>
                <p:oleObj name="Equation" r:id="rId5" imgW="1269720" imgH="228600" progId="Equation.DSMT4">
                  <p:embed/>
                  <p:pic>
                    <p:nvPicPr>
                      <p:cNvPr id="0" name="Objet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087688"/>
                        <a:ext cx="1489075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00" name="Rectangle 99"/>
          <p:cNvSpPr>
            <a:spLocks noChangeArrowheads="1"/>
          </p:cNvSpPr>
          <p:nvPr/>
        </p:nvSpPr>
        <p:spPr bwMode="auto">
          <a:xfrm>
            <a:off x="7058025" y="1811338"/>
            <a:ext cx="1349375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301" name="Text Box 100"/>
          <p:cNvSpPr txBox="1">
            <a:spLocks noChangeArrowheads="1"/>
          </p:cNvSpPr>
          <p:nvPr/>
        </p:nvSpPr>
        <p:spPr bwMode="auto">
          <a:xfrm>
            <a:off x="7034213" y="1800225"/>
            <a:ext cx="1419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Réponse temporelle</a:t>
            </a:r>
            <a:endParaRPr lang="fr-FR" altLang="fr-FR" sz="1800"/>
          </a:p>
        </p:txBody>
      </p:sp>
      <p:sp>
        <p:nvSpPr>
          <p:cNvPr id="8302" name="Rectangle 101"/>
          <p:cNvSpPr>
            <a:spLocks noChangeArrowheads="1"/>
          </p:cNvSpPr>
          <p:nvPr/>
        </p:nvSpPr>
        <p:spPr bwMode="auto">
          <a:xfrm>
            <a:off x="7081838" y="3081338"/>
            <a:ext cx="13081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pic>
        <p:nvPicPr>
          <p:cNvPr id="8303" name="Picture 10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3124200"/>
            <a:ext cx="1211263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04" name="Rectangle 158"/>
          <p:cNvSpPr>
            <a:spLocks noChangeArrowheads="1"/>
          </p:cNvSpPr>
          <p:nvPr/>
        </p:nvSpPr>
        <p:spPr bwMode="auto">
          <a:xfrm>
            <a:off x="7058025" y="1811338"/>
            <a:ext cx="1349375" cy="228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305" name="Text Box 159"/>
          <p:cNvSpPr txBox="1">
            <a:spLocks noChangeArrowheads="1"/>
          </p:cNvSpPr>
          <p:nvPr/>
        </p:nvSpPr>
        <p:spPr bwMode="auto">
          <a:xfrm>
            <a:off x="7034213" y="1800225"/>
            <a:ext cx="1419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b="1">
                <a:solidFill>
                  <a:srgbClr val="800000"/>
                </a:solidFill>
                <a:latin typeface="Times New Roman" pitchFamily="18" charset="0"/>
              </a:rPr>
              <a:t>Réponse temporelle</a:t>
            </a:r>
            <a:endParaRPr lang="fr-FR" altLang="fr-FR" sz="1800"/>
          </a:p>
        </p:txBody>
      </p:sp>
      <p:sp>
        <p:nvSpPr>
          <p:cNvPr id="8306" name="Rectangle 160"/>
          <p:cNvSpPr>
            <a:spLocks noChangeArrowheads="1"/>
          </p:cNvSpPr>
          <p:nvPr/>
        </p:nvSpPr>
        <p:spPr bwMode="auto">
          <a:xfrm>
            <a:off x="7081838" y="3081338"/>
            <a:ext cx="1308100" cy="228600"/>
          </a:xfrm>
          <a:prstGeom prst="rect">
            <a:avLst/>
          </a:prstGeom>
          <a:solidFill>
            <a:srgbClr val="FFFFCC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8307" name="Objet 171"/>
          <p:cNvGraphicFramePr>
            <a:graphicFrameLocks noChangeAspect="1"/>
          </p:cNvGraphicFramePr>
          <p:nvPr/>
        </p:nvGraphicFramePr>
        <p:xfrm>
          <a:off x="7088188" y="3098800"/>
          <a:ext cx="127635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2" name="Equation" r:id="rId8" imgW="1320480" imgH="241200" progId="Equation.DSMT4">
                  <p:embed/>
                </p:oleObj>
              </mc:Choice>
              <mc:Fallback>
                <p:oleObj name="Equation" r:id="rId8" imgW="1320480" imgH="241200" progId="Equation.DSMT4">
                  <p:embed/>
                  <p:pic>
                    <p:nvPicPr>
                      <p:cNvPr id="0" name="Objet 1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8188" y="3098800"/>
                        <a:ext cx="1276350" cy="20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2" dur="500"/>
                                        <p:tgtEl>
                                          <p:spTgt spid="15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7" dur="500"/>
                                        <p:tgtEl>
                                          <p:spTgt spid="15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5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5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500"/>
                                        <p:tgtEl>
                                          <p:spTgt spid="15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" dur="500"/>
                                        <p:tgtEl>
                                          <p:spTgt spid="15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0" dur="500"/>
                                        <p:tgtEl>
                                          <p:spTgt spid="15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4" dur="500"/>
                                        <p:tgtEl>
                                          <p:spTgt spid="15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5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15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1000"/>
                                        <p:tgtEl>
                                          <p:spTgt spid="15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1000"/>
                                        <p:tgtEl>
                                          <p:spTgt spid="15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8" dur="500"/>
                                        <p:tgtEl>
                                          <p:spTgt spid="15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3" dur="500"/>
                                        <p:tgtEl>
                                          <p:spTgt spid="155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1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1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1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1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1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1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15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51" grpId="0" animBg="1"/>
      <p:bldP spid="15538" grpId="0" animBg="1"/>
      <p:bldP spid="15542" grpId="0" animBg="1"/>
      <p:bldP spid="15540" grpId="0" animBg="1"/>
      <p:bldP spid="15524" grpId="0" animBg="1"/>
      <p:bldP spid="15362" grpId="0" animBg="1"/>
      <p:bldP spid="15368" grpId="0" animBg="1"/>
      <p:bldP spid="15398" grpId="0" animBg="1"/>
      <p:bldP spid="15400" grpId="0" animBg="1"/>
      <p:bldP spid="15449" grpId="0" animBg="1"/>
      <p:bldP spid="15450" grpId="0" animBg="1"/>
      <p:bldP spid="15463" grpId="0" animBg="1"/>
      <p:bldP spid="15465" grpId="0" animBg="1"/>
      <p:bldP spid="15497" grpId="0" animBg="1"/>
      <p:bldP spid="15507" grpId="0" animBg="1"/>
      <p:bldP spid="15511" grpId="0" animBg="1"/>
      <p:bldP spid="15512" grpId="0" animBg="1"/>
      <p:bldP spid="15513" grpId="0" animBg="1"/>
      <p:bldP spid="15514" grpId="0" animBg="1"/>
      <p:bldP spid="15515" grpId="0" animBg="1"/>
      <p:bldP spid="15516" grpId="0" animBg="1"/>
      <p:bldP spid="15519" grpId="0" animBg="1"/>
      <p:bldP spid="15520" grpId="0" animBg="1"/>
      <p:bldP spid="15521" grpId="0" animBg="1"/>
      <p:bldP spid="15522" grpId="0" animBg="1"/>
      <p:bldP spid="15523" grpId="0" animBg="1"/>
      <p:bldP spid="15544" grpId="0" animBg="1"/>
      <p:bldP spid="15545" grpId="0"/>
      <p:bldP spid="15546" grpId="0"/>
      <p:bldP spid="15547" grpId="0" animBg="1"/>
      <p:bldP spid="15548" grpId="0" animBg="1"/>
      <p:bldP spid="155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1" y="221677"/>
            <a:ext cx="8912479" cy="638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578733" y="2037148"/>
            <a:ext cx="7906899" cy="27778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49808" y="2314323"/>
            <a:ext cx="7735824" cy="306957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49808" y="2619123"/>
            <a:ext cx="7735824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4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63" y="324092"/>
            <a:ext cx="8250825" cy="613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1720503" y="1982708"/>
            <a:ext cx="1448209" cy="37119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648076" y="2335794"/>
            <a:ext cx="1448209" cy="353085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648076" y="2706985"/>
            <a:ext cx="1448209" cy="380247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" name="Connecteur droit avec flèche 11"/>
          <p:cNvCxnSpPr/>
          <p:nvPr/>
        </p:nvCxnSpPr>
        <p:spPr bwMode="auto">
          <a:xfrm>
            <a:off x="1638677" y="2697932"/>
            <a:ext cx="1448555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necteur droit avec flèche 14"/>
          <p:cNvCxnSpPr/>
          <p:nvPr/>
        </p:nvCxnSpPr>
        <p:spPr bwMode="auto">
          <a:xfrm flipV="1">
            <a:off x="1638677" y="2263366"/>
            <a:ext cx="0" cy="76049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 bwMode="auto">
          <a:xfrm>
            <a:off x="5459584" y="1982708"/>
            <a:ext cx="1946151" cy="37119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029953" y="2335794"/>
            <a:ext cx="1448209" cy="353085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029953" y="2706985"/>
            <a:ext cx="1448209" cy="380247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0" name="Connecteur droit avec flèche 19"/>
          <p:cNvCxnSpPr/>
          <p:nvPr/>
        </p:nvCxnSpPr>
        <p:spPr bwMode="auto">
          <a:xfrm>
            <a:off x="6020554" y="2697932"/>
            <a:ext cx="1448555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Connecteur droit avec flèche 20"/>
          <p:cNvCxnSpPr/>
          <p:nvPr/>
        </p:nvCxnSpPr>
        <p:spPr bwMode="auto">
          <a:xfrm flipV="1">
            <a:off x="6020554" y="2263366"/>
            <a:ext cx="0" cy="76049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 bwMode="auto">
          <a:xfrm>
            <a:off x="1557541" y="3304516"/>
            <a:ext cx="2507465" cy="298765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092511" y="3322625"/>
            <a:ext cx="2118165" cy="298765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246892" y="3322625"/>
            <a:ext cx="1828798" cy="298765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1566250" y="3603282"/>
            <a:ext cx="1584355" cy="298765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3168713" y="3603282"/>
            <a:ext cx="1557196" cy="298765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4970353" y="3576122"/>
            <a:ext cx="2154723" cy="298765"/>
          </a:xfrm>
          <a:prstGeom prst="rect">
            <a:avLst/>
          </a:prstGeom>
          <a:solidFill>
            <a:srgbClr val="FF0066">
              <a:alpha val="2705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4762122" y="3576123"/>
            <a:ext cx="2417275" cy="298765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525100" y="5305334"/>
            <a:ext cx="4318503" cy="398349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4852659" y="5305334"/>
            <a:ext cx="1584356" cy="506991"/>
          </a:xfrm>
          <a:prstGeom prst="rect">
            <a:avLst/>
          </a:prstGeom>
          <a:solidFill>
            <a:srgbClr val="FF0066">
              <a:alpha val="12941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4816699" y="5260063"/>
            <a:ext cx="1636763" cy="574067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539905" y="5984344"/>
            <a:ext cx="1819745" cy="398349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5377759" y="5848542"/>
            <a:ext cx="2761305" cy="534151"/>
          </a:xfrm>
          <a:prstGeom prst="rect">
            <a:avLst/>
          </a:prstGeom>
          <a:solidFill>
            <a:srgbClr val="FF0066">
              <a:alpha val="13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5241958" y="5812328"/>
            <a:ext cx="2960483" cy="651846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13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 animBg="1"/>
      <p:bldP spid="17" grpId="0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0" grpId="0" animBg="1"/>
      <p:bldP spid="27" grpId="0" animBg="1"/>
      <p:bldP spid="31" grpId="0" animBg="1"/>
      <p:bldP spid="33" grpId="0" animBg="1"/>
      <p:bldP spid="35" grpId="0" animBg="1"/>
      <p:bldP spid="28" grpId="0" animBg="1"/>
      <p:bldP spid="32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age 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488"/>
            <a:ext cx="9144000" cy="628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3" name="Group 86"/>
          <p:cNvGrpSpPr>
            <a:grpSpLocks/>
          </p:cNvGrpSpPr>
          <p:nvPr/>
        </p:nvGrpSpPr>
        <p:grpSpPr bwMode="auto">
          <a:xfrm>
            <a:off x="944563" y="4946650"/>
            <a:ext cx="4778375" cy="304800"/>
            <a:chOff x="595" y="3116"/>
            <a:chExt cx="3010" cy="192"/>
          </a:xfrm>
        </p:grpSpPr>
        <p:sp>
          <p:nvSpPr>
            <p:cNvPr id="10310" name="Rectangle 87"/>
            <p:cNvSpPr>
              <a:spLocks noChangeArrowheads="1"/>
            </p:cNvSpPr>
            <p:nvPr/>
          </p:nvSpPr>
          <p:spPr bwMode="auto">
            <a:xfrm>
              <a:off x="595" y="3122"/>
              <a:ext cx="92" cy="179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0311" name="Rectangle 88"/>
            <p:cNvSpPr>
              <a:spLocks noChangeArrowheads="1"/>
            </p:cNvSpPr>
            <p:nvPr/>
          </p:nvSpPr>
          <p:spPr bwMode="auto">
            <a:xfrm>
              <a:off x="1289" y="3122"/>
              <a:ext cx="61" cy="179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0312" name="Rectangle 89"/>
            <p:cNvSpPr>
              <a:spLocks noChangeArrowheads="1"/>
            </p:cNvSpPr>
            <p:nvPr/>
          </p:nvSpPr>
          <p:spPr bwMode="auto">
            <a:xfrm>
              <a:off x="1760" y="3116"/>
              <a:ext cx="61" cy="179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0313" name="Rectangle 90"/>
            <p:cNvSpPr>
              <a:spLocks noChangeArrowheads="1"/>
            </p:cNvSpPr>
            <p:nvPr/>
          </p:nvSpPr>
          <p:spPr bwMode="auto">
            <a:xfrm>
              <a:off x="2404" y="3129"/>
              <a:ext cx="61" cy="179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0314" name="Rectangle 91"/>
            <p:cNvSpPr>
              <a:spLocks noChangeArrowheads="1"/>
            </p:cNvSpPr>
            <p:nvPr/>
          </p:nvSpPr>
          <p:spPr bwMode="auto">
            <a:xfrm>
              <a:off x="2894" y="3129"/>
              <a:ext cx="61" cy="179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0315" name="Rectangle 92"/>
            <p:cNvSpPr>
              <a:spLocks noChangeArrowheads="1"/>
            </p:cNvSpPr>
            <p:nvPr/>
          </p:nvSpPr>
          <p:spPr bwMode="auto">
            <a:xfrm>
              <a:off x="3544" y="3116"/>
              <a:ext cx="61" cy="179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</p:grp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832100" y="1314450"/>
            <a:ext cx="239713" cy="576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060700" y="1268413"/>
            <a:ext cx="758825" cy="576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822700" y="1284288"/>
            <a:ext cx="819150" cy="288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3806825" y="1558925"/>
            <a:ext cx="819150" cy="288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4602163" y="1406525"/>
            <a:ext cx="161925" cy="334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4751388" y="1298575"/>
            <a:ext cx="819150" cy="288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4765675" y="1617663"/>
            <a:ext cx="819150" cy="288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392113" y="1922463"/>
            <a:ext cx="2098675" cy="730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2465388" y="1963738"/>
            <a:ext cx="679450" cy="241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3135313" y="1889125"/>
            <a:ext cx="923925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3987800" y="1889125"/>
            <a:ext cx="436563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4398963" y="1887538"/>
            <a:ext cx="847725" cy="3190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5207000" y="1871663"/>
            <a:ext cx="727075" cy="3190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5908675" y="1887538"/>
            <a:ext cx="727075" cy="3190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1" name="Rectangle 17"/>
          <p:cNvSpPr>
            <a:spLocks noChangeArrowheads="1"/>
          </p:cNvSpPr>
          <p:nvPr/>
        </p:nvSpPr>
        <p:spPr bwMode="auto">
          <a:xfrm>
            <a:off x="2465388" y="2195513"/>
            <a:ext cx="4094162" cy="441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544513" y="2865438"/>
            <a:ext cx="1382712" cy="3190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3" name="Rectangle 19"/>
          <p:cNvSpPr>
            <a:spLocks noChangeArrowheads="1"/>
          </p:cNvSpPr>
          <p:nvPr/>
        </p:nvSpPr>
        <p:spPr bwMode="auto">
          <a:xfrm>
            <a:off x="530225" y="3216275"/>
            <a:ext cx="1382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4" name="Rectangle 20"/>
          <p:cNvSpPr>
            <a:spLocks noChangeArrowheads="1"/>
          </p:cNvSpPr>
          <p:nvPr/>
        </p:nvSpPr>
        <p:spPr bwMode="auto">
          <a:xfrm>
            <a:off x="530225" y="3460750"/>
            <a:ext cx="1382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2373313" y="3430588"/>
            <a:ext cx="1382712" cy="257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 flipV="1">
            <a:off x="2403475" y="3732213"/>
            <a:ext cx="1382713" cy="428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9" name="Rectangle 25"/>
          <p:cNvSpPr>
            <a:spLocks noChangeArrowheads="1"/>
          </p:cNvSpPr>
          <p:nvPr/>
        </p:nvSpPr>
        <p:spPr bwMode="auto">
          <a:xfrm>
            <a:off x="4217988" y="3779838"/>
            <a:ext cx="969962" cy="377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5984875" y="3033713"/>
            <a:ext cx="2708275" cy="377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5970588" y="3414713"/>
            <a:ext cx="2708275" cy="3016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72" name="Rectangle 28"/>
          <p:cNvSpPr>
            <a:spLocks noChangeArrowheads="1"/>
          </p:cNvSpPr>
          <p:nvPr/>
        </p:nvSpPr>
        <p:spPr bwMode="auto">
          <a:xfrm>
            <a:off x="5954713" y="3752850"/>
            <a:ext cx="2708275" cy="428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5832475" y="3871913"/>
            <a:ext cx="2555875" cy="3333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74" name="Rectangle 30"/>
          <p:cNvSpPr>
            <a:spLocks noChangeArrowheads="1"/>
          </p:cNvSpPr>
          <p:nvPr/>
        </p:nvSpPr>
        <p:spPr bwMode="auto">
          <a:xfrm>
            <a:off x="315913" y="4710113"/>
            <a:ext cx="588962" cy="3333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75" name="Rectangle 31"/>
          <p:cNvSpPr>
            <a:spLocks noChangeArrowheads="1"/>
          </p:cNvSpPr>
          <p:nvPr/>
        </p:nvSpPr>
        <p:spPr bwMode="auto">
          <a:xfrm>
            <a:off x="971550" y="4511675"/>
            <a:ext cx="1166813" cy="3952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76" name="Rectangle 32"/>
          <p:cNvSpPr>
            <a:spLocks noChangeArrowheads="1"/>
          </p:cNvSpPr>
          <p:nvPr/>
        </p:nvSpPr>
        <p:spPr bwMode="auto">
          <a:xfrm>
            <a:off x="971550" y="4922838"/>
            <a:ext cx="1166813" cy="288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77" name="Rectangle 33"/>
          <p:cNvSpPr>
            <a:spLocks noChangeArrowheads="1"/>
          </p:cNvSpPr>
          <p:nvPr/>
        </p:nvSpPr>
        <p:spPr bwMode="auto">
          <a:xfrm>
            <a:off x="2235200" y="4724400"/>
            <a:ext cx="466725" cy="334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78" name="Rectangle 34"/>
          <p:cNvSpPr>
            <a:spLocks noChangeArrowheads="1"/>
          </p:cNvSpPr>
          <p:nvPr/>
        </p:nvSpPr>
        <p:spPr bwMode="auto">
          <a:xfrm>
            <a:off x="2754313" y="4572000"/>
            <a:ext cx="1196975" cy="334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2740025" y="4922838"/>
            <a:ext cx="1196975" cy="3349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80" name="Rectangle 36"/>
          <p:cNvSpPr>
            <a:spLocks noChangeArrowheads="1"/>
          </p:cNvSpPr>
          <p:nvPr/>
        </p:nvSpPr>
        <p:spPr bwMode="auto">
          <a:xfrm>
            <a:off x="3989388" y="4724400"/>
            <a:ext cx="527050" cy="334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81" name="Rectangle 37"/>
          <p:cNvSpPr>
            <a:spLocks noChangeArrowheads="1"/>
          </p:cNvSpPr>
          <p:nvPr/>
        </p:nvSpPr>
        <p:spPr bwMode="auto">
          <a:xfrm>
            <a:off x="4538663" y="4572000"/>
            <a:ext cx="1304925" cy="334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82" name="Rectangle 38"/>
          <p:cNvSpPr>
            <a:spLocks noChangeArrowheads="1"/>
          </p:cNvSpPr>
          <p:nvPr/>
        </p:nvSpPr>
        <p:spPr bwMode="auto">
          <a:xfrm>
            <a:off x="4570413" y="4922838"/>
            <a:ext cx="1304925" cy="3349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83" name="Rectangle 39"/>
          <p:cNvSpPr>
            <a:spLocks noChangeArrowheads="1"/>
          </p:cNvSpPr>
          <p:nvPr/>
        </p:nvSpPr>
        <p:spPr bwMode="auto">
          <a:xfrm>
            <a:off x="454025" y="5730875"/>
            <a:ext cx="709613" cy="3190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84" name="Rectangle 40"/>
          <p:cNvSpPr>
            <a:spLocks noChangeArrowheads="1"/>
          </p:cNvSpPr>
          <p:nvPr/>
        </p:nvSpPr>
        <p:spPr bwMode="auto">
          <a:xfrm>
            <a:off x="1200150" y="5578475"/>
            <a:ext cx="984250" cy="638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85" name="Rectangle 41"/>
          <p:cNvSpPr>
            <a:spLocks noChangeArrowheads="1"/>
          </p:cNvSpPr>
          <p:nvPr/>
        </p:nvSpPr>
        <p:spPr bwMode="auto">
          <a:xfrm>
            <a:off x="2205038" y="5457825"/>
            <a:ext cx="2874962" cy="8064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87" name="Rectangle 43"/>
          <p:cNvSpPr>
            <a:spLocks noChangeArrowheads="1"/>
          </p:cNvSpPr>
          <p:nvPr/>
        </p:nvSpPr>
        <p:spPr bwMode="auto">
          <a:xfrm>
            <a:off x="2297113" y="5594350"/>
            <a:ext cx="955675" cy="546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88" name="Rectangle 44"/>
          <p:cNvSpPr>
            <a:spLocks noChangeArrowheads="1"/>
          </p:cNvSpPr>
          <p:nvPr/>
        </p:nvSpPr>
        <p:spPr bwMode="auto">
          <a:xfrm>
            <a:off x="3317875" y="5624513"/>
            <a:ext cx="911225" cy="546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89" name="Rectangle 45"/>
          <p:cNvSpPr>
            <a:spLocks noChangeArrowheads="1"/>
          </p:cNvSpPr>
          <p:nvPr/>
        </p:nvSpPr>
        <p:spPr bwMode="auto">
          <a:xfrm>
            <a:off x="4232275" y="5549900"/>
            <a:ext cx="666750" cy="606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pSp>
        <p:nvGrpSpPr>
          <p:cNvPr id="6190" name="Group 46"/>
          <p:cNvGrpSpPr>
            <a:grpSpLocks/>
          </p:cNvGrpSpPr>
          <p:nvPr/>
        </p:nvGrpSpPr>
        <p:grpSpPr bwMode="auto">
          <a:xfrm>
            <a:off x="350838" y="4525963"/>
            <a:ext cx="5440362" cy="806450"/>
            <a:chOff x="221" y="2851"/>
            <a:chExt cx="3427" cy="508"/>
          </a:xfrm>
        </p:grpSpPr>
        <p:sp>
          <p:nvSpPr>
            <p:cNvPr id="10304" name="Line 47"/>
            <p:cNvSpPr>
              <a:spLocks noChangeShapeType="1"/>
            </p:cNvSpPr>
            <p:nvPr/>
          </p:nvSpPr>
          <p:spPr bwMode="auto">
            <a:xfrm>
              <a:off x="221" y="2860"/>
              <a:ext cx="3427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305" name="Line 48"/>
            <p:cNvSpPr>
              <a:spLocks noChangeShapeType="1"/>
            </p:cNvSpPr>
            <p:nvPr/>
          </p:nvSpPr>
          <p:spPr bwMode="auto">
            <a:xfrm>
              <a:off x="221" y="3359"/>
              <a:ext cx="3427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306" name="Line 49"/>
            <p:cNvSpPr>
              <a:spLocks noChangeShapeType="1"/>
            </p:cNvSpPr>
            <p:nvPr/>
          </p:nvSpPr>
          <p:spPr bwMode="auto">
            <a:xfrm>
              <a:off x="230" y="2851"/>
              <a:ext cx="0" cy="49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307" name="Line 50"/>
            <p:cNvSpPr>
              <a:spLocks noChangeShapeType="1"/>
            </p:cNvSpPr>
            <p:nvPr/>
          </p:nvSpPr>
          <p:spPr bwMode="auto">
            <a:xfrm>
              <a:off x="3647" y="2851"/>
              <a:ext cx="0" cy="49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308" name="Line 51"/>
            <p:cNvSpPr>
              <a:spLocks noChangeShapeType="1"/>
            </p:cNvSpPr>
            <p:nvPr/>
          </p:nvSpPr>
          <p:spPr bwMode="auto">
            <a:xfrm>
              <a:off x="2505" y="2851"/>
              <a:ext cx="0" cy="49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309" name="Line 52"/>
            <p:cNvSpPr>
              <a:spLocks noChangeShapeType="1"/>
            </p:cNvSpPr>
            <p:nvPr/>
          </p:nvSpPr>
          <p:spPr bwMode="auto">
            <a:xfrm>
              <a:off x="1372" y="2851"/>
              <a:ext cx="0" cy="49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197" name="Rectangle 53"/>
          <p:cNvSpPr>
            <a:spLocks noChangeArrowheads="1"/>
          </p:cNvSpPr>
          <p:nvPr/>
        </p:nvSpPr>
        <p:spPr bwMode="auto">
          <a:xfrm>
            <a:off x="365125" y="5486400"/>
            <a:ext cx="4770438" cy="854075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pSp>
        <p:nvGrpSpPr>
          <p:cNvPr id="10286" name="Group 70"/>
          <p:cNvGrpSpPr>
            <a:grpSpLocks/>
          </p:cNvGrpSpPr>
          <p:nvPr/>
        </p:nvGrpSpPr>
        <p:grpSpPr bwMode="auto">
          <a:xfrm>
            <a:off x="3165475" y="1306513"/>
            <a:ext cx="2459038" cy="2814637"/>
            <a:chOff x="1994" y="823"/>
            <a:chExt cx="1549" cy="1773"/>
          </a:xfrm>
        </p:grpSpPr>
        <p:grpSp>
          <p:nvGrpSpPr>
            <p:cNvPr id="10290" name="Group 71"/>
            <p:cNvGrpSpPr>
              <a:grpSpLocks/>
            </p:cNvGrpSpPr>
            <p:nvPr/>
          </p:nvGrpSpPr>
          <p:grpSpPr bwMode="auto">
            <a:xfrm>
              <a:off x="1994" y="1988"/>
              <a:ext cx="223" cy="608"/>
              <a:chOff x="1994" y="1988"/>
              <a:chExt cx="223" cy="608"/>
            </a:xfrm>
          </p:grpSpPr>
          <p:sp>
            <p:nvSpPr>
              <p:cNvPr id="10300" name="Rectangle 72"/>
              <p:cNvSpPr>
                <a:spLocks noChangeArrowheads="1"/>
              </p:cNvSpPr>
              <p:nvPr/>
            </p:nvSpPr>
            <p:spPr bwMode="auto">
              <a:xfrm>
                <a:off x="2131" y="1988"/>
                <a:ext cx="74" cy="167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/>
              </a:p>
            </p:txBody>
          </p:sp>
          <p:sp>
            <p:nvSpPr>
              <p:cNvPr id="10301" name="Rectangle 73"/>
              <p:cNvSpPr>
                <a:spLocks noChangeArrowheads="1"/>
              </p:cNvSpPr>
              <p:nvPr/>
            </p:nvSpPr>
            <p:spPr bwMode="auto">
              <a:xfrm>
                <a:off x="2008" y="2429"/>
                <a:ext cx="74" cy="167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/>
              </a:p>
            </p:txBody>
          </p:sp>
          <p:sp>
            <p:nvSpPr>
              <p:cNvPr id="10302" name="Line 74"/>
              <p:cNvSpPr>
                <a:spLocks noChangeShapeType="1"/>
              </p:cNvSpPr>
              <p:nvPr/>
            </p:nvSpPr>
            <p:spPr bwMode="auto">
              <a:xfrm>
                <a:off x="1994" y="2501"/>
                <a:ext cx="99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03" name="Line 75"/>
              <p:cNvSpPr>
                <a:spLocks noChangeShapeType="1"/>
              </p:cNvSpPr>
              <p:nvPr/>
            </p:nvSpPr>
            <p:spPr bwMode="auto">
              <a:xfrm>
                <a:off x="2118" y="2092"/>
                <a:ext cx="99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291" name="Group 76"/>
            <p:cNvGrpSpPr>
              <a:grpSpLocks/>
            </p:cNvGrpSpPr>
            <p:nvPr/>
          </p:nvGrpSpPr>
          <p:grpSpPr bwMode="auto">
            <a:xfrm>
              <a:off x="2385" y="823"/>
              <a:ext cx="1158" cy="378"/>
              <a:chOff x="2385" y="823"/>
              <a:chExt cx="1158" cy="378"/>
            </a:xfrm>
          </p:grpSpPr>
          <p:grpSp>
            <p:nvGrpSpPr>
              <p:cNvPr id="10292" name="Group 77"/>
              <p:cNvGrpSpPr>
                <a:grpSpLocks/>
              </p:cNvGrpSpPr>
              <p:nvPr/>
            </p:nvGrpSpPr>
            <p:grpSpPr bwMode="auto">
              <a:xfrm>
                <a:off x="2385" y="823"/>
                <a:ext cx="30" cy="378"/>
                <a:chOff x="2385" y="823"/>
                <a:chExt cx="30" cy="378"/>
              </a:xfrm>
            </p:grpSpPr>
            <p:sp>
              <p:nvSpPr>
                <p:cNvPr id="10297" name="Line 78"/>
                <p:cNvSpPr>
                  <a:spLocks noChangeShapeType="1"/>
                </p:cNvSpPr>
                <p:nvPr/>
              </p:nvSpPr>
              <p:spPr bwMode="auto">
                <a:xfrm>
                  <a:off x="2385" y="830"/>
                  <a:ext cx="0" cy="36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298" name="Line 79"/>
                <p:cNvSpPr>
                  <a:spLocks noChangeShapeType="1"/>
                </p:cNvSpPr>
                <p:nvPr/>
              </p:nvSpPr>
              <p:spPr bwMode="auto">
                <a:xfrm>
                  <a:off x="2385" y="1201"/>
                  <a:ext cx="3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299" name="Line 80"/>
                <p:cNvSpPr>
                  <a:spLocks noChangeShapeType="1"/>
                </p:cNvSpPr>
                <p:nvPr/>
              </p:nvSpPr>
              <p:spPr bwMode="auto">
                <a:xfrm>
                  <a:off x="2385" y="823"/>
                  <a:ext cx="3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0293" name="Group 81"/>
              <p:cNvGrpSpPr>
                <a:grpSpLocks/>
              </p:cNvGrpSpPr>
              <p:nvPr/>
            </p:nvGrpSpPr>
            <p:grpSpPr bwMode="auto">
              <a:xfrm flipH="1" flipV="1">
                <a:off x="3513" y="823"/>
                <a:ext cx="30" cy="378"/>
                <a:chOff x="2385" y="823"/>
                <a:chExt cx="30" cy="378"/>
              </a:xfrm>
            </p:grpSpPr>
            <p:sp>
              <p:nvSpPr>
                <p:cNvPr id="10294" name="Line 82"/>
                <p:cNvSpPr>
                  <a:spLocks noChangeShapeType="1"/>
                </p:cNvSpPr>
                <p:nvPr/>
              </p:nvSpPr>
              <p:spPr bwMode="auto">
                <a:xfrm>
                  <a:off x="2385" y="830"/>
                  <a:ext cx="0" cy="36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295" name="Line 83"/>
                <p:cNvSpPr>
                  <a:spLocks noChangeShapeType="1"/>
                </p:cNvSpPr>
                <p:nvPr/>
              </p:nvSpPr>
              <p:spPr bwMode="auto">
                <a:xfrm>
                  <a:off x="2385" y="1201"/>
                  <a:ext cx="3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296" name="Line 84"/>
                <p:cNvSpPr>
                  <a:spLocks noChangeShapeType="1"/>
                </p:cNvSpPr>
                <p:nvPr/>
              </p:nvSpPr>
              <p:spPr bwMode="auto">
                <a:xfrm>
                  <a:off x="2385" y="823"/>
                  <a:ext cx="3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sp>
        <p:nvSpPr>
          <p:cNvPr id="6165" name="Rectangle 21"/>
          <p:cNvSpPr>
            <a:spLocks noChangeArrowheads="1"/>
          </p:cNvSpPr>
          <p:nvPr/>
        </p:nvSpPr>
        <p:spPr bwMode="auto">
          <a:xfrm>
            <a:off x="2389188" y="3140075"/>
            <a:ext cx="1703387" cy="3032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168" name="Rectangle 24"/>
          <p:cNvSpPr>
            <a:spLocks noChangeArrowheads="1"/>
          </p:cNvSpPr>
          <p:nvPr/>
        </p:nvSpPr>
        <p:spPr bwMode="auto">
          <a:xfrm>
            <a:off x="2343150" y="3795713"/>
            <a:ext cx="1809750" cy="3333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229" name="Rectangle 85"/>
          <p:cNvSpPr>
            <a:spLocks noChangeArrowheads="1"/>
          </p:cNvSpPr>
          <p:nvPr/>
        </p:nvSpPr>
        <p:spPr bwMode="auto">
          <a:xfrm>
            <a:off x="3736975" y="1252538"/>
            <a:ext cx="1917700" cy="741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</p:spTree>
    <p:extLst>
      <p:ext uri="{BB962C8B-B14F-4D97-AF65-F5344CB8AC3E}">
        <p14:creationId xmlns:p14="http://schemas.microsoft.com/office/powerpoint/2010/main" val="174644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5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1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6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1" dur="5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6" dur="5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1" dur="5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6" dur="5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5" dur="5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0" dur="5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5" dur="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0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5" dur="500"/>
                                        <p:tgtEl>
                                          <p:spTgt spid="6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0" dur="500"/>
                                        <p:tgtEl>
                                          <p:spTgt spid="6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5" dur="500"/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0" dur="500"/>
                                        <p:tgtEl>
                                          <p:spTgt spid="6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 nodeType="clickPar">
                      <p:stCondLst>
                        <p:cond delay="indefinite"/>
                      </p:stCondLst>
                      <p:childTnLst>
                        <p:par>
                          <p:cTn id="2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5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0" dur="500"/>
                                        <p:tgtEl>
                                          <p:spTgt spid="6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 nodeType="clickPar">
                      <p:stCondLst>
                        <p:cond delay="indefinite"/>
                      </p:stCondLst>
                      <p:childTnLst>
                        <p:par>
                          <p:cTn id="2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5" dur="5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 nodeType="clickPar">
                      <p:stCondLst>
                        <p:cond delay="indefinite"/>
                      </p:stCondLst>
                      <p:childTnLst>
                        <p:par>
                          <p:cTn id="2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0" dur="500"/>
                                        <p:tgtEl>
                                          <p:spTgt spid="6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 nodeType="clickPar">
                      <p:stCondLst>
                        <p:cond delay="indefinite"/>
                      </p:stCondLst>
                      <p:childTnLst>
                        <p:par>
                          <p:cTn id="2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8" grpId="0" animBg="1"/>
      <p:bldP spid="6149" grpId="0" animBg="1"/>
      <p:bldP spid="6150" grpId="0" animBg="1"/>
      <p:bldP spid="6151" grpId="0" animBg="1"/>
      <p:bldP spid="6152" grpId="0" animBg="1"/>
      <p:bldP spid="6153" grpId="0" animBg="1"/>
      <p:bldP spid="6154" grpId="0" animBg="1"/>
      <p:bldP spid="6155" grpId="0" animBg="1"/>
      <p:bldP spid="6156" grpId="0" animBg="1"/>
      <p:bldP spid="6157" grpId="0" animBg="1"/>
      <p:bldP spid="6158" grpId="0" animBg="1"/>
      <p:bldP spid="6159" grpId="0" animBg="1"/>
      <p:bldP spid="6160" grpId="0" animBg="1"/>
      <p:bldP spid="6161" grpId="0" animBg="1"/>
      <p:bldP spid="6162" grpId="0" animBg="1"/>
      <p:bldP spid="6163" grpId="0" animBg="1"/>
      <p:bldP spid="6164" grpId="0" animBg="1"/>
      <p:bldP spid="6166" grpId="0" animBg="1"/>
      <p:bldP spid="6167" grpId="0" animBg="1"/>
      <p:bldP spid="6169" grpId="0" animBg="1"/>
      <p:bldP spid="6170" grpId="0" animBg="1"/>
      <p:bldP spid="6171" grpId="0" animBg="1"/>
      <p:bldP spid="6172" grpId="0" animBg="1"/>
      <p:bldP spid="6173" grpId="0" animBg="1"/>
      <p:bldP spid="6174" grpId="0" animBg="1"/>
      <p:bldP spid="6175" grpId="0" animBg="1"/>
      <p:bldP spid="6176" grpId="0" animBg="1"/>
      <p:bldP spid="6177" grpId="0" animBg="1"/>
      <p:bldP spid="6178" grpId="0" animBg="1"/>
      <p:bldP spid="6179" grpId="0" animBg="1"/>
      <p:bldP spid="6180" grpId="0" animBg="1"/>
      <p:bldP spid="6181" grpId="0" animBg="1"/>
      <p:bldP spid="6182" grpId="0" animBg="1"/>
      <p:bldP spid="6183" grpId="0" animBg="1"/>
      <p:bldP spid="6184" grpId="0" animBg="1"/>
      <p:bldP spid="6185" grpId="0" animBg="1"/>
      <p:bldP spid="6187" grpId="0" animBg="1"/>
      <p:bldP spid="6188" grpId="0" animBg="1"/>
      <p:bldP spid="6189" grpId="0" animBg="1"/>
      <p:bldP spid="6197" grpId="0" animBg="1"/>
      <p:bldP spid="6165" grpId="0" animBg="1"/>
      <p:bldP spid="6168" grpId="0" animBg="1"/>
      <p:bldP spid="62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age 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488"/>
            <a:ext cx="9144000" cy="628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7" name="Group 52"/>
          <p:cNvGrpSpPr>
            <a:grpSpLocks/>
          </p:cNvGrpSpPr>
          <p:nvPr/>
        </p:nvGrpSpPr>
        <p:grpSpPr bwMode="auto">
          <a:xfrm>
            <a:off x="350838" y="4525963"/>
            <a:ext cx="5440362" cy="806450"/>
            <a:chOff x="221" y="2851"/>
            <a:chExt cx="3427" cy="508"/>
          </a:xfrm>
        </p:grpSpPr>
        <p:sp>
          <p:nvSpPr>
            <p:cNvPr id="11306" name="Line 45"/>
            <p:cNvSpPr>
              <a:spLocks noChangeShapeType="1"/>
            </p:cNvSpPr>
            <p:nvPr/>
          </p:nvSpPr>
          <p:spPr bwMode="auto">
            <a:xfrm>
              <a:off x="221" y="2860"/>
              <a:ext cx="3427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307" name="Line 47"/>
            <p:cNvSpPr>
              <a:spLocks noChangeShapeType="1"/>
            </p:cNvSpPr>
            <p:nvPr/>
          </p:nvSpPr>
          <p:spPr bwMode="auto">
            <a:xfrm>
              <a:off x="221" y="3359"/>
              <a:ext cx="3427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308" name="Line 48"/>
            <p:cNvSpPr>
              <a:spLocks noChangeShapeType="1"/>
            </p:cNvSpPr>
            <p:nvPr/>
          </p:nvSpPr>
          <p:spPr bwMode="auto">
            <a:xfrm>
              <a:off x="230" y="2851"/>
              <a:ext cx="0" cy="49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309" name="Line 49"/>
            <p:cNvSpPr>
              <a:spLocks noChangeShapeType="1"/>
            </p:cNvSpPr>
            <p:nvPr/>
          </p:nvSpPr>
          <p:spPr bwMode="auto">
            <a:xfrm>
              <a:off x="3647" y="2851"/>
              <a:ext cx="0" cy="49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310" name="Line 50"/>
            <p:cNvSpPr>
              <a:spLocks noChangeShapeType="1"/>
            </p:cNvSpPr>
            <p:nvPr/>
          </p:nvSpPr>
          <p:spPr bwMode="auto">
            <a:xfrm>
              <a:off x="2505" y="2851"/>
              <a:ext cx="0" cy="49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311" name="Line 51"/>
            <p:cNvSpPr>
              <a:spLocks noChangeShapeType="1"/>
            </p:cNvSpPr>
            <p:nvPr/>
          </p:nvSpPr>
          <p:spPr bwMode="auto">
            <a:xfrm>
              <a:off x="1372" y="2851"/>
              <a:ext cx="0" cy="49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268" name="Rectangle 53"/>
          <p:cNvSpPr>
            <a:spLocks noChangeArrowheads="1"/>
          </p:cNvSpPr>
          <p:nvPr/>
        </p:nvSpPr>
        <p:spPr bwMode="auto">
          <a:xfrm>
            <a:off x="365125" y="5486400"/>
            <a:ext cx="4770438" cy="854075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7222" name="Line 54"/>
          <p:cNvSpPr>
            <a:spLocks noChangeShapeType="1"/>
          </p:cNvSpPr>
          <p:nvPr/>
        </p:nvSpPr>
        <p:spPr bwMode="auto">
          <a:xfrm flipV="1">
            <a:off x="4267200" y="5608638"/>
            <a:ext cx="517525" cy="59372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223" name="Text Box 55"/>
          <p:cNvSpPr txBox="1">
            <a:spLocks noChangeArrowheads="1"/>
          </p:cNvSpPr>
          <p:nvPr/>
        </p:nvSpPr>
        <p:spPr bwMode="auto">
          <a:xfrm>
            <a:off x="5380038" y="5273675"/>
            <a:ext cx="35036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000" b="1">
                <a:solidFill>
                  <a:srgbClr val="FF3300"/>
                </a:solidFill>
                <a:latin typeface="Times New Roman" pitchFamily="18" charset="0"/>
              </a:rPr>
              <a:t>On supprime la composante de régime transitoire</a:t>
            </a:r>
          </a:p>
        </p:txBody>
      </p:sp>
      <p:grpSp>
        <p:nvGrpSpPr>
          <p:cNvPr id="7239" name="Group 71"/>
          <p:cNvGrpSpPr>
            <a:grpSpLocks/>
          </p:cNvGrpSpPr>
          <p:nvPr/>
        </p:nvGrpSpPr>
        <p:grpSpPr bwMode="auto">
          <a:xfrm>
            <a:off x="1879600" y="6143625"/>
            <a:ext cx="2298700" cy="536575"/>
            <a:chOff x="1184" y="3870"/>
            <a:chExt cx="1448" cy="338"/>
          </a:xfrm>
        </p:grpSpPr>
        <p:sp>
          <p:nvSpPr>
            <p:cNvPr id="11301" name="Text Box 57"/>
            <p:cNvSpPr txBox="1">
              <a:spLocks noChangeArrowheads="1"/>
            </p:cNvSpPr>
            <p:nvPr/>
          </p:nvSpPr>
          <p:spPr bwMode="auto">
            <a:xfrm>
              <a:off x="1184" y="3958"/>
              <a:ext cx="144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2000" b="1">
                  <a:solidFill>
                    <a:srgbClr val="FF3300"/>
                  </a:solidFill>
                  <a:latin typeface="Times New Roman" pitchFamily="18" charset="0"/>
                </a:rPr>
                <a:t>Régime permanent</a:t>
              </a:r>
            </a:p>
          </p:txBody>
        </p:sp>
        <p:grpSp>
          <p:nvGrpSpPr>
            <p:cNvPr id="11302" name="Group 62"/>
            <p:cNvGrpSpPr>
              <a:grpSpLocks/>
            </p:cNvGrpSpPr>
            <p:nvPr/>
          </p:nvGrpSpPr>
          <p:grpSpPr bwMode="auto">
            <a:xfrm>
              <a:off x="1459" y="3870"/>
              <a:ext cx="1083" cy="48"/>
              <a:chOff x="1757" y="1718"/>
              <a:chExt cx="1670" cy="58"/>
            </a:xfrm>
          </p:grpSpPr>
          <p:sp>
            <p:nvSpPr>
              <p:cNvPr id="11303" name="Line 63"/>
              <p:cNvSpPr>
                <a:spLocks noChangeShapeType="1"/>
              </p:cNvSpPr>
              <p:nvPr/>
            </p:nvSpPr>
            <p:spPr bwMode="auto">
              <a:xfrm>
                <a:off x="1757" y="1776"/>
                <a:ext cx="1670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04" name="Line 64"/>
              <p:cNvSpPr>
                <a:spLocks noChangeShapeType="1"/>
              </p:cNvSpPr>
              <p:nvPr/>
            </p:nvSpPr>
            <p:spPr bwMode="auto">
              <a:xfrm flipV="1">
                <a:off x="1757" y="1718"/>
                <a:ext cx="0" cy="58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05" name="Line 65"/>
              <p:cNvSpPr>
                <a:spLocks noChangeShapeType="1"/>
              </p:cNvSpPr>
              <p:nvPr/>
            </p:nvSpPr>
            <p:spPr bwMode="auto">
              <a:xfrm flipV="1">
                <a:off x="3427" y="1718"/>
                <a:ext cx="0" cy="58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7240" name="Group 72"/>
          <p:cNvGrpSpPr>
            <a:grpSpLocks/>
          </p:cNvGrpSpPr>
          <p:nvPr/>
        </p:nvGrpSpPr>
        <p:grpSpPr bwMode="auto">
          <a:xfrm>
            <a:off x="4127500" y="6157913"/>
            <a:ext cx="2319338" cy="504825"/>
            <a:chOff x="2600" y="3879"/>
            <a:chExt cx="1461" cy="318"/>
          </a:xfrm>
        </p:grpSpPr>
        <p:sp>
          <p:nvSpPr>
            <p:cNvPr id="11296" name="Text Box 56"/>
            <p:cNvSpPr txBox="1">
              <a:spLocks noChangeArrowheads="1"/>
            </p:cNvSpPr>
            <p:nvPr/>
          </p:nvSpPr>
          <p:spPr bwMode="auto">
            <a:xfrm>
              <a:off x="2603" y="3947"/>
              <a:ext cx="145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2000" b="1">
                  <a:solidFill>
                    <a:srgbClr val="FF3300"/>
                  </a:solidFill>
                  <a:latin typeface="Times New Roman" pitchFamily="18" charset="0"/>
                </a:rPr>
                <a:t>Régime transitoire</a:t>
              </a:r>
            </a:p>
          </p:txBody>
        </p:sp>
        <p:grpSp>
          <p:nvGrpSpPr>
            <p:cNvPr id="11297" name="Group 66"/>
            <p:cNvGrpSpPr>
              <a:grpSpLocks/>
            </p:cNvGrpSpPr>
            <p:nvPr/>
          </p:nvGrpSpPr>
          <p:grpSpPr bwMode="auto">
            <a:xfrm>
              <a:off x="2600" y="3879"/>
              <a:ext cx="518" cy="29"/>
              <a:chOff x="1757" y="1718"/>
              <a:chExt cx="1670" cy="58"/>
            </a:xfrm>
          </p:grpSpPr>
          <p:sp>
            <p:nvSpPr>
              <p:cNvPr id="11298" name="Line 67"/>
              <p:cNvSpPr>
                <a:spLocks noChangeShapeType="1"/>
              </p:cNvSpPr>
              <p:nvPr/>
            </p:nvSpPr>
            <p:spPr bwMode="auto">
              <a:xfrm>
                <a:off x="1757" y="1776"/>
                <a:ext cx="1670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99" name="Line 68"/>
              <p:cNvSpPr>
                <a:spLocks noChangeShapeType="1"/>
              </p:cNvSpPr>
              <p:nvPr/>
            </p:nvSpPr>
            <p:spPr bwMode="auto">
              <a:xfrm flipV="1">
                <a:off x="1757" y="1718"/>
                <a:ext cx="0" cy="58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00" name="Line 69"/>
              <p:cNvSpPr>
                <a:spLocks noChangeShapeType="1"/>
              </p:cNvSpPr>
              <p:nvPr/>
            </p:nvSpPr>
            <p:spPr bwMode="auto">
              <a:xfrm flipV="1">
                <a:off x="3427" y="1718"/>
                <a:ext cx="0" cy="58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7241" name="Line 73"/>
          <p:cNvSpPr>
            <a:spLocks noChangeShapeType="1"/>
          </p:cNvSpPr>
          <p:nvPr/>
        </p:nvSpPr>
        <p:spPr bwMode="auto">
          <a:xfrm>
            <a:off x="4329113" y="5594350"/>
            <a:ext cx="455612" cy="51752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1274" name="Group 89"/>
          <p:cNvGrpSpPr>
            <a:grpSpLocks/>
          </p:cNvGrpSpPr>
          <p:nvPr/>
        </p:nvGrpSpPr>
        <p:grpSpPr bwMode="auto">
          <a:xfrm>
            <a:off x="3165475" y="1306513"/>
            <a:ext cx="2459038" cy="2814637"/>
            <a:chOff x="1994" y="823"/>
            <a:chExt cx="1549" cy="1773"/>
          </a:xfrm>
        </p:grpSpPr>
        <p:grpSp>
          <p:nvGrpSpPr>
            <p:cNvPr id="11282" name="Group 88"/>
            <p:cNvGrpSpPr>
              <a:grpSpLocks/>
            </p:cNvGrpSpPr>
            <p:nvPr/>
          </p:nvGrpSpPr>
          <p:grpSpPr bwMode="auto">
            <a:xfrm>
              <a:off x="1994" y="1988"/>
              <a:ext cx="223" cy="608"/>
              <a:chOff x="1994" y="1988"/>
              <a:chExt cx="223" cy="608"/>
            </a:xfrm>
          </p:grpSpPr>
          <p:sp>
            <p:nvSpPr>
              <p:cNvPr id="11292" name="Rectangle 74"/>
              <p:cNvSpPr>
                <a:spLocks noChangeArrowheads="1"/>
              </p:cNvSpPr>
              <p:nvPr/>
            </p:nvSpPr>
            <p:spPr bwMode="auto">
              <a:xfrm>
                <a:off x="2131" y="1988"/>
                <a:ext cx="74" cy="167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/>
              </a:p>
            </p:txBody>
          </p:sp>
          <p:sp>
            <p:nvSpPr>
              <p:cNvPr id="11293" name="Rectangle 75"/>
              <p:cNvSpPr>
                <a:spLocks noChangeArrowheads="1"/>
              </p:cNvSpPr>
              <p:nvPr/>
            </p:nvSpPr>
            <p:spPr bwMode="auto">
              <a:xfrm>
                <a:off x="2008" y="2429"/>
                <a:ext cx="74" cy="167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/>
              </a:p>
            </p:txBody>
          </p:sp>
          <p:sp>
            <p:nvSpPr>
              <p:cNvPr id="11294" name="Line 76"/>
              <p:cNvSpPr>
                <a:spLocks noChangeShapeType="1"/>
              </p:cNvSpPr>
              <p:nvPr/>
            </p:nvSpPr>
            <p:spPr bwMode="auto">
              <a:xfrm>
                <a:off x="1994" y="2501"/>
                <a:ext cx="99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95" name="Line 77"/>
              <p:cNvSpPr>
                <a:spLocks noChangeShapeType="1"/>
              </p:cNvSpPr>
              <p:nvPr/>
            </p:nvSpPr>
            <p:spPr bwMode="auto">
              <a:xfrm>
                <a:off x="2118" y="2092"/>
                <a:ext cx="99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1283" name="Group 87"/>
            <p:cNvGrpSpPr>
              <a:grpSpLocks/>
            </p:cNvGrpSpPr>
            <p:nvPr/>
          </p:nvGrpSpPr>
          <p:grpSpPr bwMode="auto">
            <a:xfrm>
              <a:off x="2385" y="823"/>
              <a:ext cx="1158" cy="378"/>
              <a:chOff x="2385" y="823"/>
              <a:chExt cx="1158" cy="378"/>
            </a:xfrm>
          </p:grpSpPr>
          <p:grpSp>
            <p:nvGrpSpPr>
              <p:cNvPr id="11284" name="Group 82"/>
              <p:cNvGrpSpPr>
                <a:grpSpLocks/>
              </p:cNvGrpSpPr>
              <p:nvPr/>
            </p:nvGrpSpPr>
            <p:grpSpPr bwMode="auto">
              <a:xfrm>
                <a:off x="2385" y="823"/>
                <a:ext cx="30" cy="378"/>
                <a:chOff x="2385" y="823"/>
                <a:chExt cx="30" cy="378"/>
              </a:xfrm>
            </p:grpSpPr>
            <p:sp>
              <p:nvSpPr>
                <p:cNvPr id="11289" name="Line 78"/>
                <p:cNvSpPr>
                  <a:spLocks noChangeShapeType="1"/>
                </p:cNvSpPr>
                <p:nvPr/>
              </p:nvSpPr>
              <p:spPr bwMode="auto">
                <a:xfrm>
                  <a:off x="2385" y="830"/>
                  <a:ext cx="0" cy="36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290" name="Line 79"/>
                <p:cNvSpPr>
                  <a:spLocks noChangeShapeType="1"/>
                </p:cNvSpPr>
                <p:nvPr/>
              </p:nvSpPr>
              <p:spPr bwMode="auto">
                <a:xfrm>
                  <a:off x="2385" y="1201"/>
                  <a:ext cx="3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291" name="Line 81"/>
                <p:cNvSpPr>
                  <a:spLocks noChangeShapeType="1"/>
                </p:cNvSpPr>
                <p:nvPr/>
              </p:nvSpPr>
              <p:spPr bwMode="auto">
                <a:xfrm>
                  <a:off x="2385" y="823"/>
                  <a:ext cx="3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285" name="Group 83"/>
              <p:cNvGrpSpPr>
                <a:grpSpLocks/>
              </p:cNvGrpSpPr>
              <p:nvPr/>
            </p:nvGrpSpPr>
            <p:grpSpPr bwMode="auto">
              <a:xfrm flipH="1" flipV="1">
                <a:off x="3513" y="823"/>
                <a:ext cx="30" cy="378"/>
                <a:chOff x="2385" y="823"/>
                <a:chExt cx="30" cy="378"/>
              </a:xfrm>
            </p:grpSpPr>
            <p:sp>
              <p:nvSpPr>
                <p:cNvPr id="11286" name="Line 84"/>
                <p:cNvSpPr>
                  <a:spLocks noChangeShapeType="1"/>
                </p:cNvSpPr>
                <p:nvPr/>
              </p:nvSpPr>
              <p:spPr bwMode="auto">
                <a:xfrm>
                  <a:off x="2385" y="830"/>
                  <a:ext cx="0" cy="36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287" name="Line 85"/>
                <p:cNvSpPr>
                  <a:spLocks noChangeShapeType="1"/>
                </p:cNvSpPr>
                <p:nvPr/>
              </p:nvSpPr>
              <p:spPr bwMode="auto">
                <a:xfrm>
                  <a:off x="2385" y="1201"/>
                  <a:ext cx="3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288" name="Line 86"/>
                <p:cNvSpPr>
                  <a:spLocks noChangeShapeType="1"/>
                </p:cNvSpPr>
                <p:nvPr/>
              </p:nvSpPr>
              <p:spPr bwMode="auto">
                <a:xfrm>
                  <a:off x="2385" y="823"/>
                  <a:ext cx="3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11275" name="Group 96"/>
          <p:cNvGrpSpPr>
            <a:grpSpLocks/>
          </p:cNvGrpSpPr>
          <p:nvPr/>
        </p:nvGrpSpPr>
        <p:grpSpPr bwMode="auto">
          <a:xfrm>
            <a:off x="944563" y="4946650"/>
            <a:ext cx="4778375" cy="304800"/>
            <a:chOff x="595" y="3116"/>
            <a:chExt cx="3010" cy="192"/>
          </a:xfrm>
        </p:grpSpPr>
        <p:sp>
          <p:nvSpPr>
            <p:cNvPr id="11276" name="Rectangle 90"/>
            <p:cNvSpPr>
              <a:spLocks noChangeArrowheads="1"/>
            </p:cNvSpPr>
            <p:nvPr/>
          </p:nvSpPr>
          <p:spPr bwMode="auto">
            <a:xfrm>
              <a:off x="595" y="3122"/>
              <a:ext cx="92" cy="179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1277" name="Rectangle 91"/>
            <p:cNvSpPr>
              <a:spLocks noChangeArrowheads="1"/>
            </p:cNvSpPr>
            <p:nvPr/>
          </p:nvSpPr>
          <p:spPr bwMode="auto">
            <a:xfrm>
              <a:off x="1289" y="3122"/>
              <a:ext cx="61" cy="179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1278" name="Rectangle 92"/>
            <p:cNvSpPr>
              <a:spLocks noChangeArrowheads="1"/>
            </p:cNvSpPr>
            <p:nvPr/>
          </p:nvSpPr>
          <p:spPr bwMode="auto">
            <a:xfrm>
              <a:off x="1760" y="3116"/>
              <a:ext cx="61" cy="179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1279" name="Rectangle 93"/>
            <p:cNvSpPr>
              <a:spLocks noChangeArrowheads="1"/>
            </p:cNvSpPr>
            <p:nvPr/>
          </p:nvSpPr>
          <p:spPr bwMode="auto">
            <a:xfrm>
              <a:off x="2404" y="3129"/>
              <a:ext cx="61" cy="179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1280" name="Rectangle 94"/>
            <p:cNvSpPr>
              <a:spLocks noChangeArrowheads="1"/>
            </p:cNvSpPr>
            <p:nvPr/>
          </p:nvSpPr>
          <p:spPr bwMode="auto">
            <a:xfrm>
              <a:off x="2894" y="3129"/>
              <a:ext cx="61" cy="179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1281" name="Rectangle 95"/>
            <p:cNvSpPr>
              <a:spLocks noChangeArrowheads="1"/>
            </p:cNvSpPr>
            <p:nvPr/>
          </p:nvSpPr>
          <p:spPr bwMode="auto">
            <a:xfrm>
              <a:off x="3544" y="3116"/>
              <a:ext cx="61" cy="179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</p:grpSp>
    </p:spTree>
    <p:extLst>
      <p:ext uri="{BB962C8B-B14F-4D97-AF65-F5344CB8AC3E}">
        <p14:creationId xmlns:p14="http://schemas.microsoft.com/office/powerpoint/2010/main" val="313599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7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22" grpId="0" animBg="1"/>
      <p:bldP spid="7223" grpId="0"/>
      <p:bldP spid="724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age 2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4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5661025"/>
            <a:ext cx="9144000" cy="7921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60388" y="733425"/>
            <a:ext cx="4605337" cy="730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5238750" y="733425"/>
            <a:ext cx="957263" cy="730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6197600" y="871538"/>
            <a:ext cx="2359025" cy="409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6303963" y="963613"/>
            <a:ext cx="1277937" cy="242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7599363" y="947738"/>
            <a:ext cx="774700" cy="273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528638" y="1816100"/>
            <a:ext cx="1689100" cy="242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2235200" y="1955800"/>
            <a:ext cx="1077913" cy="334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3332163" y="1819275"/>
            <a:ext cx="1063625" cy="365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39" name="Rectangle 19"/>
          <p:cNvSpPr>
            <a:spLocks noChangeArrowheads="1"/>
          </p:cNvSpPr>
          <p:nvPr/>
        </p:nvSpPr>
        <p:spPr bwMode="auto">
          <a:xfrm>
            <a:off x="4414838" y="1706563"/>
            <a:ext cx="1077912" cy="2492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4414838" y="1955800"/>
            <a:ext cx="1077912" cy="334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1" name="Rectangle 21"/>
          <p:cNvSpPr>
            <a:spLocks noChangeArrowheads="1"/>
          </p:cNvSpPr>
          <p:nvPr/>
        </p:nvSpPr>
        <p:spPr bwMode="auto">
          <a:xfrm>
            <a:off x="466725" y="2641600"/>
            <a:ext cx="1077913" cy="334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2" name="Rectangle 22"/>
          <p:cNvSpPr>
            <a:spLocks noChangeArrowheads="1"/>
          </p:cNvSpPr>
          <p:nvPr/>
        </p:nvSpPr>
        <p:spPr bwMode="auto">
          <a:xfrm>
            <a:off x="1517650" y="2489200"/>
            <a:ext cx="1154113" cy="320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3" name="Rectangle 23"/>
          <p:cNvSpPr>
            <a:spLocks noChangeArrowheads="1"/>
          </p:cNvSpPr>
          <p:nvPr/>
        </p:nvSpPr>
        <p:spPr bwMode="auto">
          <a:xfrm>
            <a:off x="1517650" y="2808288"/>
            <a:ext cx="1154113" cy="320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auto">
          <a:xfrm>
            <a:off x="2662238" y="2609850"/>
            <a:ext cx="2800350" cy="365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6" name="Rectangle 26"/>
          <p:cNvSpPr>
            <a:spLocks noChangeArrowheads="1"/>
          </p:cNvSpPr>
          <p:nvPr/>
        </p:nvSpPr>
        <p:spPr bwMode="auto">
          <a:xfrm>
            <a:off x="2784475" y="2641600"/>
            <a:ext cx="1322388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7" name="Rectangle 27"/>
          <p:cNvSpPr>
            <a:spLocks noChangeArrowheads="1"/>
          </p:cNvSpPr>
          <p:nvPr/>
        </p:nvSpPr>
        <p:spPr bwMode="auto">
          <a:xfrm>
            <a:off x="4171950" y="2625725"/>
            <a:ext cx="1123950" cy="334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8" name="Rectangle 28"/>
          <p:cNvSpPr>
            <a:spLocks noChangeArrowheads="1"/>
          </p:cNvSpPr>
          <p:nvPr/>
        </p:nvSpPr>
        <p:spPr bwMode="auto">
          <a:xfrm>
            <a:off x="5529263" y="2519363"/>
            <a:ext cx="1520825" cy="654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49" name="Rectangle 29"/>
          <p:cNvSpPr>
            <a:spLocks noChangeArrowheads="1"/>
          </p:cNvSpPr>
          <p:nvPr/>
        </p:nvSpPr>
        <p:spPr bwMode="auto">
          <a:xfrm>
            <a:off x="7053263" y="2641600"/>
            <a:ext cx="1063625" cy="379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50" name="Rectangle 30"/>
          <p:cNvSpPr>
            <a:spLocks noChangeArrowheads="1"/>
          </p:cNvSpPr>
          <p:nvPr/>
        </p:nvSpPr>
        <p:spPr bwMode="auto">
          <a:xfrm>
            <a:off x="576263" y="3921125"/>
            <a:ext cx="1063625" cy="379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51" name="Rectangle 31"/>
          <p:cNvSpPr>
            <a:spLocks noChangeArrowheads="1"/>
          </p:cNvSpPr>
          <p:nvPr/>
        </p:nvSpPr>
        <p:spPr bwMode="auto">
          <a:xfrm>
            <a:off x="1657350" y="3752850"/>
            <a:ext cx="1063625" cy="8207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52" name="Rectangle 32"/>
          <p:cNvSpPr>
            <a:spLocks noChangeArrowheads="1"/>
          </p:cNvSpPr>
          <p:nvPr/>
        </p:nvSpPr>
        <p:spPr bwMode="auto">
          <a:xfrm>
            <a:off x="3652838" y="3919538"/>
            <a:ext cx="3516312" cy="379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53" name="Rectangle 33"/>
          <p:cNvSpPr>
            <a:spLocks noChangeArrowheads="1"/>
          </p:cNvSpPr>
          <p:nvPr/>
        </p:nvSpPr>
        <p:spPr bwMode="auto">
          <a:xfrm>
            <a:off x="7202488" y="3843338"/>
            <a:ext cx="758825" cy="5921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54" name="Rectangle 34"/>
          <p:cNvSpPr>
            <a:spLocks noChangeArrowheads="1"/>
          </p:cNvSpPr>
          <p:nvPr/>
        </p:nvSpPr>
        <p:spPr bwMode="auto">
          <a:xfrm>
            <a:off x="606425" y="4729163"/>
            <a:ext cx="1643063" cy="379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55" name="Rectangle 35"/>
          <p:cNvSpPr>
            <a:spLocks noChangeArrowheads="1"/>
          </p:cNvSpPr>
          <p:nvPr/>
        </p:nvSpPr>
        <p:spPr bwMode="auto">
          <a:xfrm>
            <a:off x="2236788" y="4775200"/>
            <a:ext cx="1262062" cy="46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56" name="Rectangle 36"/>
          <p:cNvSpPr>
            <a:spLocks noChangeArrowheads="1"/>
          </p:cNvSpPr>
          <p:nvPr/>
        </p:nvSpPr>
        <p:spPr bwMode="auto">
          <a:xfrm>
            <a:off x="3927475" y="4787900"/>
            <a:ext cx="3516313" cy="379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57" name="Rectangle 37"/>
          <p:cNvSpPr>
            <a:spLocks noChangeArrowheads="1"/>
          </p:cNvSpPr>
          <p:nvPr/>
        </p:nvSpPr>
        <p:spPr bwMode="auto">
          <a:xfrm>
            <a:off x="7446963" y="4711700"/>
            <a:ext cx="758825" cy="622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318" name="Rectangle 38"/>
          <p:cNvSpPr>
            <a:spLocks noChangeArrowheads="1"/>
          </p:cNvSpPr>
          <p:nvPr/>
        </p:nvSpPr>
        <p:spPr bwMode="auto">
          <a:xfrm>
            <a:off x="2905125" y="1624013"/>
            <a:ext cx="139700" cy="2365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319" name="Text Box 39"/>
          <p:cNvSpPr txBox="1">
            <a:spLocks noChangeArrowheads="1"/>
          </p:cNvSpPr>
          <p:nvPr/>
        </p:nvSpPr>
        <p:spPr bwMode="auto">
          <a:xfrm>
            <a:off x="2700338" y="1538288"/>
            <a:ext cx="581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2000" b="1">
                <a:solidFill>
                  <a:srgbClr val="0000FF"/>
                </a:solidFill>
                <a:sym typeface="Symbol" pitchFamily="18" charset="2"/>
              </a:rPr>
              <a:t></a:t>
            </a:r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2235200" y="1695450"/>
            <a:ext cx="1077913" cy="260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</p:spTree>
    <p:extLst>
      <p:ext uri="{BB962C8B-B14F-4D97-AF65-F5344CB8AC3E}">
        <p14:creationId xmlns:p14="http://schemas.microsoft.com/office/powerpoint/2010/main" val="53741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5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1" dur="5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6" dur="5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5129" grpId="0" animBg="1"/>
      <p:bldP spid="5130" grpId="0" animBg="1"/>
      <p:bldP spid="5131" grpId="0" animBg="1"/>
      <p:bldP spid="5132" grpId="0" animBg="1"/>
      <p:bldP spid="5133" grpId="0" animBg="1"/>
      <p:bldP spid="5135" grpId="0" animBg="1"/>
      <p:bldP spid="5136" grpId="0" animBg="1"/>
      <p:bldP spid="5139" grpId="0" animBg="1"/>
      <p:bldP spid="5140" grpId="0" animBg="1"/>
      <p:bldP spid="5141" grpId="0" animBg="1"/>
      <p:bldP spid="5142" grpId="0" animBg="1"/>
      <p:bldP spid="5143" grpId="0" animBg="1"/>
      <p:bldP spid="5144" grpId="0" animBg="1"/>
      <p:bldP spid="5146" grpId="0" animBg="1"/>
      <p:bldP spid="5147" grpId="0" animBg="1"/>
      <p:bldP spid="5148" grpId="0" animBg="1"/>
      <p:bldP spid="5149" grpId="0" animBg="1"/>
      <p:bldP spid="5150" grpId="0" animBg="1"/>
      <p:bldP spid="5151" grpId="0" animBg="1"/>
      <p:bldP spid="5152" grpId="0" animBg="1"/>
      <p:bldP spid="5153" grpId="0" animBg="1"/>
      <p:bldP spid="5154" grpId="0" animBg="1"/>
      <p:bldP spid="5155" grpId="0" animBg="1"/>
      <p:bldP spid="5156" grpId="0" animBg="1"/>
      <p:bldP spid="5157" grpId="0" animBg="1"/>
      <p:bldP spid="51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age 2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4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5661025"/>
            <a:ext cx="9144000" cy="7921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auto">
          <a:xfrm>
            <a:off x="5654675" y="2346325"/>
            <a:ext cx="2559050" cy="976313"/>
          </a:xfrm>
          <a:prstGeom prst="rect">
            <a:avLst/>
          </a:prstGeom>
          <a:noFill/>
          <a:ln w="28575" algn="ctr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28" name="Rectangle 36"/>
          <p:cNvSpPr>
            <a:spLocks noChangeArrowheads="1"/>
          </p:cNvSpPr>
          <p:nvPr/>
        </p:nvSpPr>
        <p:spPr bwMode="auto">
          <a:xfrm>
            <a:off x="549275" y="3795713"/>
            <a:ext cx="2559050" cy="701675"/>
          </a:xfrm>
          <a:prstGeom prst="rect">
            <a:avLst/>
          </a:prstGeom>
          <a:noFill/>
          <a:ln w="28575" algn="ctr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229" name="Rectangle 37"/>
          <p:cNvSpPr>
            <a:spLocks noChangeArrowheads="1"/>
          </p:cNvSpPr>
          <p:nvPr/>
        </p:nvSpPr>
        <p:spPr bwMode="auto">
          <a:xfrm>
            <a:off x="549275" y="4649788"/>
            <a:ext cx="3046413" cy="701675"/>
          </a:xfrm>
          <a:prstGeom prst="rect">
            <a:avLst/>
          </a:prstGeom>
          <a:noFill/>
          <a:ln w="28575" algn="ctr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pSp>
        <p:nvGrpSpPr>
          <p:cNvPr id="8234" name="Group 42"/>
          <p:cNvGrpSpPr>
            <a:grpSpLocks/>
          </p:cNvGrpSpPr>
          <p:nvPr/>
        </p:nvGrpSpPr>
        <p:grpSpPr bwMode="auto">
          <a:xfrm>
            <a:off x="6280150" y="5608638"/>
            <a:ext cx="1263650" cy="838200"/>
            <a:chOff x="3956" y="3533"/>
            <a:chExt cx="796" cy="528"/>
          </a:xfrm>
        </p:grpSpPr>
        <p:sp>
          <p:nvSpPr>
            <p:cNvPr id="13326" name="Text Box 38"/>
            <p:cNvSpPr txBox="1">
              <a:spLocks noChangeArrowheads="1"/>
            </p:cNvSpPr>
            <p:nvPr/>
          </p:nvSpPr>
          <p:spPr bwMode="auto">
            <a:xfrm>
              <a:off x="4096" y="3533"/>
              <a:ext cx="5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2000" b="1">
                  <a:solidFill>
                    <a:srgbClr val="0000FF"/>
                  </a:solidFill>
                  <a:latin typeface="Times New Roman" pitchFamily="18" charset="0"/>
                </a:rPr>
                <a:t>G</a:t>
              </a:r>
              <a:r>
                <a:rPr lang="fr-FR" altLang="fr-FR" sz="2000" b="1" baseline="-25000">
                  <a:solidFill>
                    <a:srgbClr val="0000FF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13327" name="Text Box 39"/>
            <p:cNvSpPr txBox="1">
              <a:spLocks noChangeArrowheads="1"/>
            </p:cNvSpPr>
            <p:nvPr/>
          </p:nvSpPr>
          <p:spPr bwMode="auto">
            <a:xfrm>
              <a:off x="3956" y="3811"/>
              <a:ext cx="7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2000" b="1">
                  <a:solidFill>
                    <a:srgbClr val="0000FF"/>
                  </a:solidFill>
                  <a:latin typeface="Times New Roman" pitchFamily="18" charset="0"/>
                </a:rPr>
                <a:t>1 + j.</a:t>
              </a:r>
              <a:r>
                <a:rPr lang="fr-FR" altLang="fr-FR" sz="2000" b="1">
                  <a:solidFill>
                    <a:srgbClr val="0000FF"/>
                  </a:solidFill>
                  <a:latin typeface="Times New Roman" pitchFamily="18" charset="0"/>
                  <a:sym typeface="Symbol" pitchFamily="18" charset="2"/>
                </a:rPr>
                <a:t></a:t>
              </a:r>
              <a:endParaRPr lang="fr-FR" altLang="fr-FR" sz="2000" b="1" baseline="-25000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13328" name="Line 40"/>
            <p:cNvSpPr>
              <a:spLocks noChangeShapeType="1"/>
            </p:cNvSpPr>
            <p:nvPr/>
          </p:nvSpPr>
          <p:spPr bwMode="auto">
            <a:xfrm>
              <a:off x="4128" y="3783"/>
              <a:ext cx="52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233" name="Text Box 41"/>
          <p:cNvSpPr txBox="1">
            <a:spLocks noChangeArrowheads="1"/>
          </p:cNvSpPr>
          <p:nvPr/>
        </p:nvSpPr>
        <p:spPr bwMode="auto">
          <a:xfrm>
            <a:off x="962025" y="5730875"/>
            <a:ext cx="4540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2000" b="1">
                <a:solidFill>
                  <a:srgbClr val="0000FF"/>
                </a:solidFill>
                <a:latin typeface="Times New Roman" pitchFamily="18" charset="0"/>
              </a:rPr>
              <a:t>On appelle le complexe ainsi trouvé,</a:t>
            </a:r>
            <a:endParaRPr lang="fr-FR" altLang="fr-FR" sz="2000" b="1" baseline="-2500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8235" name="Text Box 43"/>
          <p:cNvSpPr txBox="1">
            <a:spLocks noChangeArrowheads="1"/>
          </p:cNvSpPr>
          <p:nvPr/>
        </p:nvSpPr>
        <p:spPr bwMode="auto">
          <a:xfrm>
            <a:off x="1676400" y="6126163"/>
            <a:ext cx="3230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2000" b="1">
                <a:solidFill>
                  <a:srgbClr val="0000FF"/>
                </a:solidFill>
                <a:latin typeface="Times New Roman" pitchFamily="18" charset="0"/>
              </a:rPr>
              <a:t>la transmittance isochrone</a:t>
            </a:r>
            <a:endParaRPr lang="fr-FR" altLang="fr-FR" sz="2000" b="1" baseline="-2500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8237" name="Line 45"/>
          <p:cNvSpPr>
            <a:spLocks noChangeShapeType="1"/>
          </p:cNvSpPr>
          <p:nvPr/>
        </p:nvSpPr>
        <p:spPr bwMode="auto">
          <a:xfrm>
            <a:off x="2133600" y="6461125"/>
            <a:ext cx="25908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38" name="Rectangle 46"/>
          <p:cNvSpPr>
            <a:spLocks noChangeArrowheads="1"/>
          </p:cNvSpPr>
          <p:nvPr/>
        </p:nvSpPr>
        <p:spPr bwMode="auto">
          <a:xfrm>
            <a:off x="6308725" y="5576888"/>
            <a:ext cx="1339850" cy="976312"/>
          </a:xfrm>
          <a:prstGeom prst="rect">
            <a:avLst/>
          </a:prstGeom>
          <a:noFill/>
          <a:ln w="28575" algn="ctr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324" name="Rectangle 47"/>
          <p:cNvSpPr>
            <a:spLocks noChangeArrowheads="1"/>
          </p:cNvSpPr>
          <p:nvPr/>
        </p:nvSpPr>
        <p:spPr bwMode="auto">
          <a:xfrm>
            <a:off x="2905125" y="1624013"/>
            <a:ext cx="139700" cy="2365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3325" name="Text Box 48"/>
          <p:cNvSpPr txBox="1">
            <a:spLocks noChangeArrowheads="1"/>
          </p:cNvSpPr>
          <p:nvPr/>
        </p:nvSpPr>
        <p:spPr bwMode="auto">
          <a:xfrm>
            <a:off x="2700338" y="1538288"/>
            <a:ext cx="581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2000" b="1">
                <a:solidFill>
                  <a:srgbClr val="0000FF"/>
                </a:solidFill>
                <a:sym typeface="Symbol" pitchFamily="18" charset="2"/>
              </a:rPr>
              <a:t></a:t>
            </a:r>
          </a:p>
        </p:txBody>
      </p:sp>
    </p:spTree>
    <p:extLst>
      <p:ext uri="{BB962C8B-B14F-4D97-AF65-F5344CB8AC3E}">
        <p14:creationId xmlns:p14="http://schemas.microsoft.com/office/powerpoint/2010/main" val="374972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3" grpId="0" animBg="1"/>
      <p:bldP spid="8228" grpId="0" animBg="1"/>
      <p:bldP spid="8229" grpId="0" animBg="1"/>
      <p:bldP spid="8233" grpId="0"/>
      <p:bldP spid="8235" grpId="0"/>
      <p:bldP spid="8237" grpId="0" animBg="1"/>
      <p:bldP spid="82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contenu 2"/>
          <p:cNvSpPr txBox="1">
            <a:spLocks/>
          </p:cNvSpPr>
          <p:nvPr/>
        </p:nvSpPr>
        <p:spPr bwMode="auto">
          <a:xfrm>
            <a:off x="579120" y="1950860"/>
            <a:ext cx="82296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r-FR" sz="2200" b="1" kern="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détermine la fonction isochrone en remplaçant                        la variable  "    " par "       " </a:t>
            </a: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548640" y="3119260"/>
            <a:ext cx="5212080" cy="51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r-FR" sz="2200" b="1" kern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 chaque valeur particulière de     ,</a:t>
            </a:r>
            <a:endParaRPr lang="fr-FR" sz="2200" b="1" kern="0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 bwMode="auto">
          <a:xfrm>
            <a:off x="629920" y="3739020"/>
            <a:ext cx="6309360" cy="416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fr-FR" sz="2200" b="1" kern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calcule le module du complexe ainsi obtenu :  </a:t>
            </a:r>
            <a:endParaRPr lang="fr-FR" sz="2200" b="1" kern="0" dirty="0" smtClean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9120" y="782320"/>
            <a:ext cx="8229600" cy="772160"/>
          </a:xfrm>
        </p:spPr>
        <p:txBody>
          <a:bodyPr/>
          <a:lstStyle/>
          <a:p>
            <a:pPr marL="0" indent="0">
              <a:buNone/>
            </a:pPr>
            <a:r>
              <a:rPr lang="fr-FR" sz="22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 : </a:t>
            </a:r>
          </a:p>
          <a:p>
            <a:pPr marL="0" indent="0">
              <a:buNone/>
            </a:pPr>
            <a:r>
              <a:rPr lang="fr-FR" sz="22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 obtenir le gain et la phase pour un système dont la fonction de transfert isomorphe est donnée,</a:t>
            </a:r>
            <a:endParaRPr lang="fr-FR" sz="2200" b="1" dirty="0" smtClean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093237"/>
              </p:ext>
            </p:extLst>
          </p:nvPr>
        </p:nvGraphicFramePr>
        <p:xfrm>
          <a:off x="3716973" y="2328685"/>
          <a:ext cx="469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1" name="Equation" r:id="rId3" imgW="469800" imgH="393480" progId="Equation.DSMT4">
                  <p:embed/>
                </p:oleObj>
              </mc:Choice>
              <mc:Fallback>
                <p:oleObj name="Equation" r:id="rId3" imgW="4698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16973" y="2328685"/>
                        <a:ext cx="4699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545378"/>
              </p:ext>
            </p:extLst>
          </p:nvPr>
        </p:nvGraphicFramePr>
        <p:xfrm>
          <a:off x="2553018" y="2387740"/>
          <a:ext cx="279400" cy="326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2" name="Equation" r:id="rId5" imgW="279360" imgH="317160" progId="Equation.DSMT4">
                  <p:embed/>
                </p:oleObj>
              </mc:Choice>
              <mc:Fallback>
                <p:oleObj name="Equation" r:id="rId5" imgW="27936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53018" y="2387740"/>
                        <a:ext cx="279400" cy="326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745530"/>
              </p:ext>
            </p:extLst>
          </p:nvPr>
        </p:nvGraphicFramePr>
        <p:xfrm>
          <a:off x="5191125" y="3247530"/>
          <a:ext cx="3048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3" name="Equation" r:id="rId7" imgW="304560" imgH="241200" progId="Equation.DSMT4">
                  <p:embed/>
                </p:oleObj>
              </mc:Choice>
              <mc:Fallback>
                <p:oleObj name="Equation" r:id="rId7" imgW="3045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91125" y="3247530"/>
                        <a:ext cx="304800" cy="24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0594863"/>
              </p:ext>
            </p:extLst>
          </p:nvPr>
        </p:nvGraphicFramePr>
        <p:xfrm>
          <a:off x="8117840" y="4193363"/>
          <a:ext cx="3048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4" name="Equation" r:id="rId9" imgW="304560" imgH="241200" progId="Equation.DSMT4">
                  <p:embed/>
                </p:oleObj>
              </mc:Choice>
              <mc:Fallback>
                <p:oleObj name="Equation" r:id="rId9" imgW="3045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117840" y="4193363"/>
                        <a:ext cx="304800" cy="24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Espace réservé du contenu 2"/>
          <p:cNvSpPr txBox="1">
            <a:spLocks/>
          </p:cNvSpPr>
          <p:nvPr/>
        </p:nvSpPr>
        <p:spPr bwMode="auto">
          <a:xfrm>
            <a:off x="975360" y="4064140"/>
            <a:ext cx="784352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fr-FR" sz="2200" b="1" kern="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c'est le </a:t>
            </a:r>
            <a:r>
              <a:rPr lang="fr-FR" sz="2200" b="1" u="sng" kern="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gain</a:t>
            </a:r>
            <a:r>
              <a:rPr lang="fr-FR" sz="2200" b="1" kern="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la fonction de transfert </a:t>
            </a:r>
            <a:r>
              <a:rPr lang="fr-FR" sz="2200" b="1" u="sng" kern="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 cette valeur de      </a:t>
            </a:r>
          </a:p>
        </p:txBody>
      </p:sp>
      <p:sp>
        <p:nvSpPr>
          <p:cNvPr id="21" name="Espace réservé du contenu 2"/>
          <p:cNvSpPr txBox="1">
            <a:spLocks/>
          </p:cNvSpPr>
          <p:nvPr/>
        </p:nvSpPr>
        <p:spPr bwMode="auto">
          <a:xfrm>
            <a:off x="629919" y="4744860"/>
            <a:ext cx="6592683" cy="416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fr-FR" sz="2200" b="1" kern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calcule l’argument du complexe ainsi obtenu :  </a:t>
            </a:r>
            <a:endParaRPr lang="fr-FR" sz="2200" b="1" kern="0" dirty="0" smtClean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Espace réservé du contenu 2"/>
          <p:cNvSpPr txBox="1">
            <a:spLocks/>
          </p:cNvSpPr>
          <p:nvPr/>
        </p:nvSpPr>
        <p:spPr bwMode="auto">
          <a:xfrm>
            <a:off x="975360" y="5069980"/>
            <a:ext cx="781304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fr-FR" sz="2200" b="1" kern="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c'est la </a:t>
            </a:r>
            <a:r>
              <a:rPr lang="fr-FR" sz="2200" b="1" u="sng" kern="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r>
              <a:rPr lang="fr-FR" sz="2200" b="1" kern="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la fonction de transfert </a:t>
            </a:r>
            <a:r>
              <a:rPr lang="fr-FR" sz="2200" b="1" u="sng" kern="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 cette valeur de      </a:t>
            </a:r>
          </a:p>
        </p:txBody>
      </p:sp>
      <p:graphicFrame>
        <p:nvGraphicFramePr>
          <p:cNvPr id="23" name="Obje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1318923"/>
              </p:ext>
            </p:extLst>
          </p:nvPr>
        </p:nvGraphicFramePr>
        <p:xfrm>
          <a:off x="8280400" y="5189043"/>
          <a:ext cx="3048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5" name="Equation" r:id="rId11" imgW="304560" imgH="241200" progId="Equation.DSMT4">
                  <p:embed/>
                </p:oleObj>
              </mc:Choice>
              <mc:Fallback>
                <p:oleObj name="Equation" r:id="rId11" imgW="3045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80400" y="5189043"/>
                        <a:ext cx="304800" cy="24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à coins arrondis 1"/>
          <p:cNvSpPr/>
          <p:nvPr/>
        </p:nvSpPr>
        <p:spPr bwMode="auto">
          <a:xfrm>
            <a:off x="289367" y="613462"/>
            <a:ext cx="8692587" cy="5208604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41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" grpId="0"/>
      <p:bldP spid="13" grpId="0"/>
      <p:bldP spid="3" grpId="0" build="p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5" descr="page 2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831850"/>
            <a:ext cx="8929688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Freeform 3"/>
          <p:cNvSpPr>
            <a:spLocks/>
          </p:cNvSpPr>
          <p:nvPr/>
        </p:nvSpPr>
        <p:spPr bwMode="auto">
          <a:xfrm>
            <a:off x="503238" y="4138613"/>
            <a:ext cx="8047037" cy="982662"/>
          </a:xfrm>
          <a:custGeom>
            <a:avLst/>
            <a:gdLst>
              <a:gd name="T0" fmla="*/ 0 w 5069"/>
              <a:gd name="T1" fmla="*/ 778727091 h 619"/>
              <a:gd name="T2" fmla="*/ 1426408349 w 5069"/>
              <a:gd name="T3" fmla="*/ 294857337 h 619"/>
              <a:gd name="T4" fmla="*/ 2147483647 w 5069"/>
              <a:gd name="T5" fmla="*/ 5040310 h 619"/>
              <a:gd name="T6" fmla="*/ 2147483647 w 5069"/>
              <a:gd name="T7" fmla="*/ 320058887 h 619"/>
              <a:gd name="T8" fmla="*/ 2147483647 w 5069"/>
              <a:gd name="T9" fmla="*/ 803928641 h 619"/>
              <a:gd name="T10" fmla="*/ 2147483647 w 5069"/>
              <a:gd name="T11" fmla="*/ 1262596845 h 619"/>
              <a:gd name="T12" fmla="*/ 2147483647 w 5069"/>
              <a:gd name="T13" fmla="*/ 1554934821 h 619"/>
              <a:gd name="T14" fmla="*/ 2147483647 w 5069"/>
              <a:gd name="T15" fmla="*/ 1239916244 h 619"/>
              <a:gd name="T16" fmla="*/ 2147483647 w 5069"/>
              <a:gd name="T17" fmla="*/ 756046490 h 619"/>
              <a:gd name="T18" fmla="*/ 2147483647 w 5069"/>
              <a:gd name="T19" fmla="*/ 294857337 h 61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069" h="619">
                <a:moveTo>
                  <a:pt x="0" y="309"/>
                </a:moveTo>
                <a:cubicBezTo>
                  <a:pt x="188" y="238"/>
                  <a:pt x="377" y="168"/>
                  <a:pt x="566" y="117"/>
                </a:cubicBezTo>
                <a:cubicBezTo>
                  <a:pt x="755" y="66"/>
                  <a:pt x="933" y="0"/>
                  <a:pt x="1133" y="2"/>
                </a:cubicBezTo>
                <a:cubicBezTo>
                  <a:pt x="1333" y="4"/>
                  <a:pt x="1579" y="74"/>
                  <a:pt x="1766" y="127"/>
                </a:cubicBezTo>
                <a:cubicBezTo>
                  <a:pt x="1953" y="180"/>
                  <a:pt x="2083" y="257"/>
                  <a:pt x="2256" y="319"/>
                </a:cubicBezTo>
                <a:cubicBezTo>
                  <a:pt x="2429" y="381"/>
                  <a:pt x="2610" y="451"/>
                  <a:pt x="2803" y="501"/>
                </a:cubicBezTo>
                <a:cubicBezTo>
                  <a:pt x="2996" y="551"/>
                  <a:pt x="3219" y="619"/>
                  <a:pt x="3417" y="617"/>
                </a:cubicBezTo>
                <a:cubicBezTo>
                  <a:pt x="3615" y="615"/>
                  <a:pt x="3809" y="545"/>
                  <a:pt x="3993" y="492"/>
                </a:cubicBezTo>
                <a:cubicBezTo>
                  <a:pt x="4177" y="439"/>
                  <a:pt x="4342" y="362"/>
                  <a:pt x="4521" y="300"/>
                </a:cubicBezTo>
                <a:cubicBezTo>
                  <a:pt x="4700" y="238"/>
                  <a:pt x="4978" y="148"/>
                  <a:pt x="5069" y="117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220" name="Freeform 4"/>
          <p:cNvSpPr>
            <a:spLocks/>
          </p:cNvSpPr>
          <p:nvPr/>
        </p:nvSpPr>
        <p:spPr bwMode="auto">
          <a:xfrm>
            <a:off x="1387475" y="3984625"/>
            <a:ext cx="8094663" cy="1292225"/>
          </a:xfrm>
          <a:custGeom>
            <a:avLst/>
            <a:gdLst>
              <a:gd name="T0" fmla="*/ 0 w 5069"/>
              <a:gd name="T1" fmla="*/ 1346646670 h 619"/>
              <a:gd name="T2" fmla="*/ 1443342768 w 5069"/>
              <a:gd name="T3" fmla="*/ 509894449 h 619"/>
              <a:gd name="T4" fmla="*/ 2147483647 w 5069"/>
              <a:gd name="T5" fmla="*/ 8715734 h 619"/>
              <a:gd name="T6" fmla="*/ 2147483647 w 5069"/>
              <a:gd name="T7" fmla="*/ 553475207 h 619"/>
              <a:gd name="T8" fmla="*/ 2147483647 w 5069"/>
              <a:gd name="T9" fmla="*/ 1390227428 h 619"/>
              <a:gd name="T10" fmla="*/ 2147483647 w 5069"/>
              <a:gd name="T11" fmla="*/ 2147483647 h 619"/>
              <a:gd name="T12" fmla="*/ 2147483647 w 5069"/>
              <a:gd name="T13" fmla="*/ 2147483647 h 619"/>
              <a:gd name="T14" fmla="*/ 2147483647 w 5069"/>
              <a:gd name="T15" fmla="*/ 2144174956 h 619"/>
              <a:gd name="T16" fmla="*/ 2147483647 w 5069"/>
              <a:gd name="T17" fmla="*/ 1307422735 h 619"/>
              <a:gd name="T18" fmla="*/ 2147483647 w 5069"/>
              <a:gd name="T19" fmla="*/ 509894449 h 61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069" h="619">
                <a:moveTo>
                  <a:pt x="0" y="309"/>
                </a:moveTo>
                <a:cubicBezTo>
                  <a:pt x="188" y="238"/>
                  <a:pt x="377" y="168"/>
                  <a:pt x="566" y="117"/>
                </a:cubicBezTo>
                <a:cubicBezTo>
                  <a:pt x="755" y="66"/>
                  <a:pt x="933" y="0"/>
                  <a:pt x="1133" y="2"/>
                </a:cubicBezTo>
                <a:cubicBezTo>
                  <a:pt x="1333" y="4"/>
                  <a:pt x="1579" y="74"/>
                  <a:pt x="1766" y="127"/>
                </a:cubicBezTo>
                <a:cubicBezTo>
                  <a:pt x="1953" y="180"/>
                  <a:pt x="2083" y="257"/>
                  <a:pt x="2256" y="319"/>
                </a:cubicBezTo>
                <a:cubicBezTo>
                  <a:pt x="2429" y="381"/>
                  <a:pt x="2610" y="451"/>
                  <a:pt x="2803" y="501"/>
                </a:cubicBezTo>
                <a:cubicBezTo>
                  <a:pt x="2996" y="551"/>
                  <a:pt x="3219" y="619"/>
                  <a:pt x="3417" y="617"/>
                </a:cubicBezTo>
                <a:cubicBezTo>
                  <a:pt x="3615" y="615"/>
                  <a:pt x="3809" y="545"/>
                  <a:pt x="3993" y="492"/>
                </a:cubicBezTo>
                <a:cubicBezTo>
                  <a:pt x="4177" y="439"/>
                  <a:pt x="4342" y="362"/>
                  <a:pt x="4521" y="300"/>
                </a:cubicBezTo>
                <a:cubicBezTo>
                  <a:pt x="4700" y="238"/>
                  <a:pt x="4978" y="148"/>
                  <a:pt x="5069" y="117"/>
                </a:cubicBez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9221" name="Group 5"/>
          <p:cNvGrpSpPr>
            <a:grpSpLocks/>
          </p:cNvGrpSpPr>
          <p:nvPr/>
        </p:nvGrpSpPr>
        <p:grpSpPr bwMode="auto">
          <a:xfrm>
            <a:off x="1736725" y="4087813"/>
            <a:ext cx="1068388" cy="109537"/>
            <a:chOff x="1094" y="2001"/>
            <a:chExt cx="673" cy="69"/>
          </a:xfrm>
        </p:grpSpPr>
        <p:sp>
          <p:nvSpPr>
            <p:cNvPr id="14387" name="Line 6"/>
            <p:cNvSpPr>
              <a:spLocks noChangeShapeType="1"/>
            </p:cNvSpPr>
            <p:nvPr/>
          </p:nvSpPr>
          <p:spPr bwMode="auto">
            <a:xfrm>
              <a:off x="1094" y="2031"/>
              <a:ext cx="673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388" name="Line 7"/>
            <p:cNvSpPr>
              <a:spLocks noChangeShapeType="1"/>
            </p:cNvSpPr>
            <p:nvPr/>
          </p:nvSpPr>
          <p:spPr bwMode="auto">
            <a:xfrm>
              <a:off x="1445" y="2001"/>
              <a:ext cx="0" cy="69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224" name="Group 8"/>
          <p:cNvGrpSpPr>
            <a:grpSpLocks/>
          </p:cNvGrpSpPr>
          <p:nvPr/>
        </p:nvGrpSpPr>
        <p:grpSpPr bwMode="auto">
          <a:xfrm>
            <a:off x="5346700" y="5080000"/>
            <a:ext cx="1068388" cy="109538"/>
            <a:chOff x="1094" y="2001"/>
            <a:chExt cx="673" cy="69"/>
          </a:xfrm>
        </p:grpSpPr>
        <p:sp>
          <p:nvSpPr>
            <p:cNvPr id="14385" name="Line 9"/>
            <p:cNvSpPr>
              <a:spLocks noChangeShapeType="1"/>
            </p:cNvSpPr>
            <p:nvPr/>
          </p:nvSpPr>
          <p:spPr bwMode="auto">
            <a:xfrm>
              <a:off x="1094" y="2031"/>
              <a:ext cx="673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386" name="Line 10"/>
            <p:cNvSpPr>
              <a:spLocks noChangeShapeType="1"/>
            </p:cNvSpPr>
            <p:nvPr/>
          </p:nvSpPr>
          <p:spPr bwMode="auto">
            <a:xfrm>
              <a:off x="1445" y="2001"/>
              <a:ext cx="0" cy="69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227" name="Group 11"/>
          <p:cNvGrpSpPr>
            <a:grpSpLocks/>
          </p:cNvGrpSpPr>
          <p:nvPr/>
        </p:nvGrpSpPr>
        <p:grpSpPr bwMode="auto">
          <a:xfrm>
            <a:off x="1255713" y="4475163"/>
            <a:ext cx="231775" cy="279400"/>
            <a:chOff x="791" y="2245"/>
            <a:chExt cx="146" cy="176"/>
          </a:xfrm>
        </p:grpSpPr>
        <p:sp>
          <p:nvSpPr>
            <p:cNvPr id="14383" name="Line 12"/>
            <p:cNvSpPr>
              <a:spLocks noChangeShapeType="1"/>
            </p:cNvSpPr>
            <p:nvPr/>
          </p:nvSpPr>
          <p:spPr bwMode="auto">
            <a:xfrm>
              <a:off x="869" y="2245"/>
              <a:ext cx="0" cy="17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384" name="Line 13"/>
            <p:cNvSpPr>
              <a:spLocks noChangeShapeType="1"/>
            </p:cNvSpPr>
            <p:nvPr/>
          </p:nvSpPr>
          <p:spPr bwMode="auto">
            <a:xfrm>
              <a:off x="791" y="2333"/>
              <a:ext cx="14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230" name="Group 14"/>
          <p:cNvGrpSpPr>
            <a:grpSpLocks/>
          </p:cNvGrpSpPr>
          <p:nvPr/>
        </p:nvGrpSpPr>
        <p:grpSpPr bwMode="auto">
          <a:xfrm>
            <a:off x="373063" y="4475163"/>
            <a:ext cx="231775" cy="279400"/>
            <a:chOff x="791" y="2245"/>
            <a:chExt cx="146" cy="176"/>
          </a:xfrm>
        </p:grpSpPr>
        <p:sp>
          <p:nvSpPr>
            <p:cNvPr id="14381" name="Line 15"/>
            <p:cNvSpPr>
              <a:spLocks noChangeShapeType="1"/>
            </p:cNvSpPr>
            <p:nvPr/>
          </p:nvSpPr>
          <p:spPr bwMode="auto">
            <a:xfrm>
              <a:off x="869" y="2245"/>
              <a:ext cx="0" cy="17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382" name="Line 16"/>
            <p:cNvSpPr>
              <a:spLocks noChangeShapeType="1"/>
            </p:cNvSpPr>
            <p:nvPr/>
          </p:nvSpPr>
          <p:spPr bwMode="auto">
            <a:xfrm>
              <a:off x="791" y="2333"/>
              <a:ext cx="14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233" name="Group 17"/>
          <p:cNvGrpSpPr>
            <a:grpSpLocks/>
          </p:cNvGrpSpPr>
          <p:nvPr/>
        </p:nvGrpSpPr>
        <p:grpSpPr bwMode="auto">
          <a:xfrm>
            <a:off x="3952875" y="4475163"/>
            <a:ext cx="231775" cy="279400"/>
            <a:chOff x="791" y="2245"/>
            <a:chExt cx="146" cy="176"/>
          </a:xfrm>
        </p:grpSpPr>
        <p:sp>
          <p:nvSpPr>
            <p:cNvPr id="14379" name="Line 18"/>
            <p:cNvSpPr>
              <a:spLocks noChangeShapeType="1"/>
            </p:cNvSpPr>
            <p:nvPr/>
          </p:nvSpPr>
          <p:spPr bwMode="auto">
            <a:xfrm>
              <a:off x="869" y="2245"/>
              <a:ext cx="0" cy="17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380" name="Line 19"/>
            <p:cNvSpPr>
              <a:spLocks noChangeShapeType="1"/>
            </p:cNvSpPr>
            <p:nvPr/>
          </p:nvSpPr>
          <p:spPr bwMode="auto">
            <a:xfrm>
              <a:off x="791" y="2333"/>
              <a:ext cx="14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236" name="Group 20"/>
          <p:cNvGrpSpPr>
            <a:grpSpLocks/>
          </p:cNvGrpSpPr>
          <p:nvPr/>
        </p:nvGrpSpPr>
        <p:grpSpPr bwMode="auto">
          <a:xfrm>
            <a:off x="7548563" y="4475163"/>
            <a:ext cx="231775" cy="279400"/>
            <a:chOff x="791" y="2245"/>
            <a:chExt cx="146" cy="176"/>
          </a:xfrm>
        </p:grpSpPr>
        <p:sp>
          <p:nvSpPr>
            <p:cNvPr id="14377" name="Line 21"/>
            <p:cNvSpPr>
              <a:spLocks noChangeShapeType="1"/>
            </p:cNvSpPr>
            <p:nvPr/>
          </p:nvSpPr>
          <p:spPr bwMode="auto">
            <a:xfrm>
              <a:off x="869" y="2245"/>
              <a:ext cx="0" cy="17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378" name="Line 22"/>
            <p:cNvSpPr>
              <a:spLocks noChangeShapeType="1"/>
            </p:cNvSpPr>
            <p:nvPr/>
          </p:nvSpPr>
          <p:spPr bwMode="auto">
            <a:xfrm>
              <a:off x="791" y="2333"/>
              <a:ext cx="14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239" name="Group 23"/>
          <p:cNvGrpSpPr>
            <a:grpSpLocks/>
          </p:cNvGrpSpPr>
          <p:nvPr/>
        </p:nvGrpSpPr>
        <p:grpSpPr bwMode="auto">
          <a:xfrm>
            <a:off x="2635250" y="3933825"/>
            <a:ext cx="1068388" cy="109538"/>
            <a:chOff x="1094" y="2001"/>
            <a:chExt cx="673" cy="69"/>
          </a:xfrm>
        </p:grpSpPr>
        <p:sp>
          <p:nvSpPr>
            <p:cNvPr id="14375" name="Line 24"/>
            <p:cNvSpPr>
              <a:spLocks noChangeShapeType="1"/>
            </p:cNvSpPr>
            <p:nvPr/>
          </p:nvSpPr>
          <p:spPr bwMode="auto">
            <a:xfrm>
              <a:off x="1094" y="2031"/>
              <a:ext cx="673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376" name="Line 25"/>
            <p:cNvSpPr>
              <a:spLocks noChangeShapeType="1"/>
            </p:cNvSpPr>
            <p:nvPr/>
          </p:nvSpPr>
          <p:spPr bwMode="auto">
            <a:xfrm>
              <a:off x="1445" y="2001"/>
              <a:ext cx="0" cy="69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242" name="Group 26"/>
          <p:cNvGrpSpPr>
            <a:grpSpLocks/>
          </p:cNvGrpSpPr>
          <p:nvPr/>
        </p:nvGrpSpPr>
        <p:grpSpPr bwMode="auto">
          <a:xfrm>
            <a:off x="6229350" y="5237163"/>
            <a:ext cx="1068388" cy="109537"/>
            <a:chOff x="1094" y="2001"/>
            <a:chExt cx="673" cy="69"/>
          </a:xfrm>
        </p:grpSpPr>
        <p:sp>
          <p:nvSpPr>
            <p:cNvPr id="14373" name="Line 27"/>
            <p:cNvSpPr>
              <a:spLocks noChangeShapeType="1"/>
            </p:cNvSpPr>
            <p:nvPr/>
          </p:nvSpPr>
          <p:spPr bwMode="auto">
            <a:xfrm>
              <a:off x="1094" y="2031"/>
              <a:ext cx="673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374" name="Line 28"/>
            <p:cNvSpPr>
              <a:spLocks noChangeShapeType="1"/>
            </p:cNvSpPr>
            <p:nvPr/>
          </p:nvSpPr>
          <p:spPr bwMode="auto">
            <a:xfrm>
              <a:off x="1445" y="2001"/>
              <a:ext cx="0" cy="69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245" name="Group 29"/>
          <p:cNvGrpSpPr>
            <a:grpSpLocks/>
          </p:cNvGrpSpPr>
          <p:nvPr/>
        </p:nvGrpSpPr>
        <p:grpSpPr bwMode="auto">
          <a:xfrm>
            <a:off x="4867275" y="4491038"/>
            <a:ext cx="231775" cy="279400"/>
            <a:chOff x="791" y="2245"/>
            <a:chExt cx="146" cy="176"/>
          </a:xfrm>
        </p:grpSpPr>
        <p:sp>
          <p:nvSpPr>
            <p:cNvPr id="14371" name="Line 30"/>
            <p:cNvSpPr>
              <a:spLocks noChangeShapeType="1"/>
            </p:cNvSpPr>
            <p:nvPr/>
          </p:nvSpPr>
          <p:spPr bwMode="auto">
            <a:xfrm>
              <a:off x="869" y="2245"/>
              <a:ext cx="0" cy="17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372" name="Line 31"/>
            <p:cNvSpPr>
              <a:spLocks noChangeShapeType="1"/>
            </p:cNvSpPr>
            <p:nvPr/>
          </p:nvSpPr>
          <p:spPr bwMode="auto">
            <a:xfrm>
              <a:off x="791" y="2333"/>
              <a:ext cx="14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248" name="Group 32"/>
          <p:cNvGrpSpPr>
            <a:grpSpLocks/>
          </p:cNvGrpSpPr>
          <p:nvPr/>
        </p:nvGrpSpPr>
        <p:grpSpPr bwMode="auto">
          <a:xfrm>
            <a:off x="8447088" y="4491038"/>
            <a:ext cx="231775" cy="279400"/>
            <a:chOff x="791" y="2245"/>
            <a:chExt cx="146" cy="176"/>
          </a:xfrm>
        </p:grpSpPr>
        <p:sp>
          <p:nvSpPr>
            <p:cNvPr id="14369" name="Line 33"/>
            <p:cNvSpPr>
              <a:spLocks noChangeShapeType="1"/>
            </p:cNvSpPr>
            <p:nvPr/>
          </p:nvSpPr>
          <p:spPr bwMode="auto">
            <a:xfrm>
              <a:off x="869" y="2245"/>
              <a:ext cx="0" cy="17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370" name="Line 34"/>
            <p:cNvSpPr>
              <a:spLocks noChangeShapeType="1"/>
            </p:cNvSpPr>
            <p:nvPr/>
          </p:nvSpPr>
          <p:spPr bwMode="auto">
            <a:xfrm>
              <a:off x="791" y="2333"/>
              <a:ext cx="14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4351" name="Text Box 37"/>
          <p:cNvSpPr txBox="1">
            <a:spLocks noChangeArrowheads="1"/>
          </p:cNvSpPr>
          <p:nvPr/>
        </p:nvSpPr>
        <p:spPr bwMode="auto">
          <a:xfrm>
            <a:off x="122238" y="4441825"/>
            <a:ext cx="3444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1800" b="1">
                <a:solidFill>
                  <a:srgbClr val="0000FF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14352" name="Text Box 38"/>
          <p:cNvSpPr txBox="1">
            <a:spLocks noChangeArrowheads="1"/>
          </p:cNvSpPr>
          <p:nvPr/>
        </p:nvSpPr>
        <p:spPr bwMode="auto">
          <a:xfrm>
            <a:off x="155575" y="3514725"/>
            <a:ext cx="344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1800" b="1">
                <a:solidFill>
                  <a:srgbClr val="0000FF"/>
                </a:solidFill>
                <a:latin typeface="Times New Roman" pitchFamily="18" charset="0"/>
              </a:rPr>
              <a:t>4</a:t>
            </a:r>
          </a:p>
        </p:txBody>
      </p:sp>
      <p:sp>
        <p:nvSpPr>
          <p:cNvPr id="9255" name="Rectangle 39"/>
          <p:cNvSpPr>
            <a:spLocks noChangeArrowheads="1"/>
          </p:cNvSpPr>
          <p:nvPr/>
        </p:nvSpPr>
        <p:spPr bwMode="auto">
          <a:xfrm>
            <a:off x="620713" y="1554163"/>
            <a:ext cx="176847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56" name="Rectangle 40"/>
          <p:cNvSpPr>
            <a:spLocks noChangeArrowheads="1"/>
          </p:cNvSpPr>
          <p:nvPr/>
        </p:nvSpPr>
        <p:spPr bwMode="auto">
          <a:xfrm>
            <a:off x="2435225" y="1541463"/>
            <a:ext cx="6477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57" name="Rectangle 41"/>
          <p:cNvSpPr>
            <a:spLocks noChangeArrowheads="1"/>
          </p:cNvSpPr>
          <p:nvPr/>
        </p:nvSpPr>
        <p:spPr bwMode="auto">
          <a:xfrm>
            <a:off x="4198938" y="1528763"/>
            <a:ext cx="6477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58" name="Rectangle 42"/>
          <p:cNvSpPr>
            <a:spLocks noChangeArrowheads="1"/>
          </p:cNvSpPr>
          <p:nvPr/>
        </p:nvSpPr>
        <p:spPr bwMode="auto">
          <a:xfrm>
            <a:off x="4868863" y="1360488"/>
            <a:ext cx="1150937" cy="717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59" name="Rectangle 43"/>
          <p:cNvSpPr>
            <a:spLocks noChangeArrowheads="1"/>
          </p:cNvSpPr>
          <p:nvPr/>
        </p:nvSpPr>
        <p:spPr bwMode="auto">
          <a:xfrm>
            <a:off x="6027738" y="1514475"/>
            <a:ext cx="1150937" cy="3444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60" name="Rectangle 44"/>
          <p:cNvSpPr>
            <a:spLocks noChangeArrowheads="1"/>
          </p:cNvSpPr>
          <p:nvPr/>
        </p:nvSpPr>
        <p:spPr bwMode="auto">
          <a:xfrm>
            <a:off x="644525" y="2041525"/>
            <a:ext cx="415925" cy="3444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61" name="Rectangle 45"/>
          <p:cNvSpPr>
            <a:spLocks noChangeArrowheads="1"/>
          </p:cNvSpPr>
          <p:nvPr/>
        </p:nvSpPr>
        <p:spPr bwMode="auto">
          <a:xfrm>
            <a:off x="1133475" y="1925638"/>
            <a:ext cx="1303338" cy="6397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62" name="Rectangle 46"/>
          <p:cNvSpPr>
            <a:spLocks noChangeArrowheads="1"/>
          </p:cNvSpPr>
          <p:nvPr/>
        </p:nvSpPr>
        <p:spPr bwMode="auto">
          <a:xfrm>
            <a:off x="2498725" y="1951038"/>
            <a:ext cx="839788" cy="6397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63" name="Rectangle 47"/>
          <p:cNvSpPr>
            <a:spLocks noChangeArrowheads="1"/>
          </p:cNvSpPr>
          <p:nvPr/>
        </p:nvSpPr>
        <p:spPr bwMode="auto">
          <a:xfrm>
            <a:off x="3362325" y="1951038"/>
            <a:ext cx="376238" cy="6397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64" name="Rectangle 48"/>
          <p:cNvSpPr>
            <a:spLocks noChangeArrowheads="1"/>
          </p:cNvSpPr>
          <p:nvPr/>
        </p:nvSpPr>
        <p:spPr bwMode="auto">
          <a:xfrm>
            <a:off x="3890963" y="2066925"/>
            <a:ext cx="955675" cy="43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65" name="Rectangle 49"/>
          <p:cNvSpPr>
            <a:spLocks noChangeArrowheads="1"/>
          </p:cNvSpPr>
          <p:nvPr/>
        </p:nvSpPr>
        <p:spPr bwMode="auto">
          <a:xfrm>
            <a:off x="4933950" y="2066925"/>
            <a:ext cx="1355725" cy="43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66" name="Rectangle 50"/>
          <p:cNvSpPr>
            <a:spLocks noChangeArrowheads="1"/>
          </p:cNvSpPr>
          <p:nvPr/>
        </p:nvSpPr>
        <p:spPr bwMode="auto">
          <a:xfrm>
            <a:off x="6324600" y="2052638"/>
            <a:ext cx="1214438" cy="43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67" name="Rectangle 51"/>
          <p:cNvSpPr>
            <a:spLocks noChangeArrowheads="1"/>
          </p:cNvSpPr>
          <p:nvPr/>
        </p:nvSpPr>
        <p:spPr bwMode="auto">
          <a:xfrm>
            <a:off x="7586663" y="2052638"/>
            <a:ext cx="338137" cy="43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68" name="Rectangle 52"/>
          <p:cNvSpPr>
            <a:spLocks noChangeArrowheads="1"/>
          </p:cNvSpPr>
          <p:nvPr/>
        </p:nvSpPr>
        <p:spPr bwMode="auto">
          <a:xfrm>
            <a:off x="593725" y="2632075"/>
            <a:ext cx="866775" cy="43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69" name="Rectangle 53"/>
          <p:cNvSpPr>
            <a:spLocks noChangeArrowheads="1"/>
          </p:cNvSpPr>
          <p:nvPr/>
        </p:nvSpPr>
        <p:spPr bwMode="auto">
          <a:xfrm>
            <a:off x="1455738" y="2632075"/>
            <a:ext cx="582612" cy="43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9270" name="Rectangle 54"/>
          <p:cNvSpPr>
            <a:spLocks noChangeArrowheads="1"/>
          </p:cNvSpPr>
          <p:nvPr/>
        </p:nvSpPr>
        <p:spPr bwMode="auto">
          <a:xfrm>
            <a:off x="2032635" y="2632075"/>
            <a:ext cx="985203" cy="495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</p:spTree>
    <p:extLst>
      <p:ext uri="{BB962C8B-B14F-4D97-AF65-F5344CB8AC3E}">
        <p14:creationId xmlns:p14="http://schemas.microsoft.com/office/powerpoint/2010/main" val="295381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9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9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9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9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9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9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9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9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9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9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9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3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/>
      <p:bldP spid="9220" grpId="0" animBg="1"/>
      <p:bldP spid="9255" grpId="0" animBg="1"/>
      <p:bldP spid="9256" grpId="0" animBg="1"/>
      <p:bldP spid="9257" grpId="0" animBg="1"/>
      <p:bldP spid="9258" grpId="0" animBg="1"/>
      <p:bldP spid="9259" grpId="0" animBg="1"/>
      <p:bldP spid="9260" grpId="0" animBg="1"/>
      <p:bldP spid="9261" grpId="0" animBg="1"/>
      <p:bldP spid="9262" grpId="0" animBg="1"/>
      <p:bldP spid="9263" grpId="0" animBg="1"/>
      <p:bldP spid="9264" grpId="0" animBg="1"/>
      <p:bldP spid="9265" grpId="0" animBg="1"/>
      <p:bldP spid="9266" grpId="0" animBg="1"/>
      <p:bldP spid="9267" grpId="0" animBg="1"/>
      <p:bldP spid="9268" grpId="0" animBg="1"/>
      <p:bldP spid="9269" grpId="0" animBg="1"/>
      <p:bldP spid="927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30200" y="1285875"/>
            <a:ext cx="679450" cy="6286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53635" name="Rectangle 3"/>
          <p:cNvSpPr>
            <a:spLocks noGrp="1" noChangeArrowheads="1"/>
          </p:cNvSpPr>
          <p:nvPr>
            <p:ph type="title"/>
          </p:nvPr>
        </p:nvSpPr>
        <p:spPr>
          <a:xfrm>
            <a:off x="1341438" y="201613"/>
            <a:ext cx="6467475" cy="755650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dirty="0" smtClean="0">
                <a:solidFill>
                  <a:schemeClr val="bg1">
                    <a:lumMod val="65000"/>
                  </a:schemeClr>
                </a:solidFill>
              </a:rPr>
              <a:t>Synthèse animée</a:t>
            </a:r>
            <a:endParaRPr lang="fr-FR" altLang="fr-FR" sz="2200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392113" y="1190625"/>
          <a:ext cx="8294687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4" name="Picture" r:id="rId3" imgW="5045583" imgH="654697" progId="Word.Picture.8">
                  <p:embed/>
                </p:oleObj>
              </mc:Choice>
              <mc:Fallback>
                <p:oleObj name="Picture" r:id="rId3" imgW="5045583" imgH="654697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384"/>
                      <a:stretch>
                        <a:fillRect/>
                      </a:stretch>
                    </p:blipFill>
                    <p:spPr bwMode="auto">
                      <a:xfrm>
                        <a:off x="392113" y="1190625"/>
                        <a:ext cx="8294687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1774825" y="2274888"/>
          <a:ext cx="5045075" cy="340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5" name="Picture" r:id="rId5" imgW="2526390" imgH="1826735" progId="Word.Picture.8">
                  <p:embed/>
                </p:oleObj>
              </mc:Choice>
              <mc:Fallback>
                <p:oleObj name="Picture" r:id="rId5" imgW="2526390" imgH="182673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306"/>
                      <a:stretch>
                        <a:fillRect/>
                      </a:stretch>
                    </p:blipFill>
                    <p:spPr bwMode="auto">
                      <a:xfrm>
                        <a:off x="1774825" y="2274888"/>
                        <a:ext cx="5045075" cy="340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6110288" y="2681288"/>
            <a:ext cx="2630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0000FF"/>
                </a:solidFill>
              </a:rPr>
              <a:t>e(t) = E</a:t>
            </a:r>
            <a:r>
              <a:rPr lang="fr-FR" altLang="fr-FR" sz="1200">
                <a:solidFill>
                  <a:srgbClr val="0000FF"/>
                </a:solidFill>
              </a:rPr>
              <a:t>0</a:t>
            </a:r>
            <a:r>
              <a:rPr lang="fr-FR" altLang="fr-FR" sz="2800">
                <a:solidFill>
                  <a:srgbClr val="0000FF"/>
                </a:solidFill>
              </a:rPr>
              <a:t>.sin(Ω.t)</a:t>
            </a:r>
            <a:r>
              <a:rPr lang="fr-FR" altLang="fr-FR" sz="2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239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906713" y="1268413"/>
            <a:ext cx="67945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30200" y="1285875"/>
            <a:ext cx="679450" cy="6286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1773238" y="2270125"/>
          <a:ext cx="5053012" cy="341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8" name="Picture" r:id="rId3" imgW="2526390" imgH="1826735" progId="Word.Picture.8">
                  <p:embed/>
                </p:oleObj>
              </mc:Choice>
              <mc:Fallback>
                <p:oleObj name="Picture" r:id="rId3" imgW="2526390" imgH="182673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306"/>
                      <a:stretch>
                        <a:fillRect/>
                      </a:stretch>
                    </p:blipFill>
                    <p:spPr bwMode="auto">
                      <a:xfrm>
                        <a:off x="1773238" y="2270125"/>
                        <a:ext cx="5053012" cy="341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6"/>
          <p:cNvGraphicFramePr>
            <a:graphicFrameLocks noChangeAspect="1"/>
          </p:cNvGraphicFramePr>
          <p:nvPr/>
        </p:nvGraphicFramePr>
        <p:xfrm>
          <a:off x="392113" y="1190625"/>
          <a:ext cx="8294687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9" name="Picture" r:id="rId5" imgW="5045583" imgH="654697" progId="Word.Picture.8">
                  <p:embed/>
                </p:oleObj>
              </mc:Choice>
              <mc:Fallback>
                <p:oleObj name="Picture" r:id="rId5" imgW="5045583" imgH="654697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384"/>
                      <a:stretch>
                        <a:fillRect/>
                      </a:stretch>
                    </p:blipFill>
                    <p:spPr bwMode="auto">
                      <a:xfrm>
                        <a:off x="392113" y="1190625"/>
                        <a:ext cx="8294687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5880100" y="4148138"/>
            <a:ext cx="3175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FF0000"/>
                </a:solidFill>
              </a:rPr>
              <a:t>s(t) = S</a:t>
            </a:r>
            <a:r>
              <a:rPr lang="fr-FR" altLang="fr-FR" sz="1200">
                <a:solidFill>
                  <a:srgbClr val="FF0000"/>
                </a:solidFill>
              </a:rPr>
              <a:t>0</a:t>
            </a:r>
            <a:r>
              <a:rPr lang="fr-FR" altLang="fr-FR" sz="2800">
                <a:solidFill>
                  <a:srgbClr val="FF0000"/>
                </a:solidFill>
              </a:rPr>
              <a:t>.sin(Ω.t + φ) </a:t>
            </a:r>
          </a:p>
        </p:txBody>
      </p:sp>
      <p:sp>
        <p:nvSpPr>
          <p:cNvPr id="16391" name="Rectangle 8"/>
          <p:cNvSpPr>
            <a:spLocks noChangeArrowheads="1"/>
          </p:cNvSpPr>
          <p:nvPr/>
        </p:nvSpPr>
        <p:spPr bwMode="auto">
          <a:xfrm>
            <a:off x="6110288" y="2681288"/>
            <a:ext cx="2630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0000FF"/>
                </a:solidFill>
              </a:rPr>
              <a:t>e(t) = E</a:t>
            </a:r>
            <a:r>
              <a:rPr lang="fr-FR" altLang="fr-FR" sz="1200">
                <a:solidFill>
                  <a:srgbClr val="0000FF"/>
                </a:solidFill>
              </a:rPr>
              <a:t>0</a:t>
            </a:r>
            <a:r>
              <a:rPr lang="fr-FR" altLang="fr-FR" sz="2800">
                <a:solidFill>
                  <a:srgbClr val="0000FF"/>
                </a:solidFill>
              </a:rPr>
              <a:t>.sin(Ω.t)</a:t>
            </a:r>
            <a:r>
              <a:rPr lang="fr-FR" altLang="fr-FR" sz="2800"/>
              <a:t> 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/>
          </p:nvPr>
        </p:nvSpPr>
        <p:spPr>
          <a:xfrm>
            <a:off x="1341438" y="201613"/>
            <a:ext cx="6467475" cy="755650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dirty="0" smtClean="0">
                <a:solidFill>
                  <a:schemeClr val="bg1">
                    <a:lumMod val="65000"/>
                  </a:schemeClr>
                </a:solidFill>
              </a:rPr>
              <a:t>Synthèse animée</a:t>
            </a:r>
            <a:endParaRPr lang="fr-FR" altLang="fr-FR" sz="2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42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906713" y="1268413"/>
            <a:ext cx="679450" cy="6286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30200" y="1285875"/>
            <a:ext cx="679450" cy="6286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1773238" y="2270125"/>
          <a:ext cx="5053012" cy="341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2" name="Picture" r:id="rId3" imgW="2526390" imgH="1826735" progId="Word.Picture.8">
                  <p:embed/>
                </p:oleObj>
              </mc:Choice>
              <mc:Fallback>
                <p:oleObj name="Picture" r:id="rId3" imgW="2526390" imgH="182673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306"/>
                      <a:stretch>
                        <a:fillRect/>
                      </a:stretch>
                    </p:blipFill>
                    <p:spPr bwMode="auto">
                      <a:xfrm>
                        <a:off x="1773238" y="2270125"/>
                        <a:ext cx="5053012" cy="341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6"/>
          <p:cNvGraphicFramePr>
            <a:graphicFrameLocks noChangeAspect="1"/>
          </p:cNvGraphicFramePr>
          <p:nvPr/>
        </p:nvGraphicFramePr>
        <p:xfrm>
          <a:off x="392113" y="1190625"/>
          <a:ext cx="8294687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3" name="Picture" r:id="rId5" imgW="5045583" imgH="654697" progId="Word.Picture.8">
                  <p:embed/>
                </p:oleObj>
              </mc:Choice>
              <mc:Fallback>
                <p:oleObj name="Picture" r:id="rId5" imgW="5045583" imgH="654697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384"/>
                      <a:stretch>
                        <a:fillRect/>
                      </a:stretch>
                    </p:blipFill>
                    <p:spPr bwMode="auto">
                      <a:xfrm>
                        <a:off x="392113" y="1190625"/>
                        <a:ext cx="8294687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5880100" y="4148138"/>
            <a:ext cx="3175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FF0000"/>
                </a:solidFill>
              </a:rPr>
              <a:t>s(t) = S</a:t>
            </a:r>
            <a:r>
              <a:rPr lang="fr-FR" altLang="fr-FR" sz="1200">
                <a:solidFill>
                  <a:srgbClr val="FF0000"/>
                </a:solidFill>
              </a:rPr>
              <a:t>0</a:t>
            </a:r>
            <a:r>
              <a:rPr lang="fr-FR" altLang="fr-FR" sz="2800">
                <a:solidFill>
                  <a:srgbClr val="FF0000"/>
                </a:solidFill>
              </a:rPr>
              <a:t>.sin(Ω.t + φ) </a:t>
            </a:r>
          </a:p>
        </p:txBody>
      </p:sp>
      <p:sp>
        <p:nvSpPr>
          <p:cNvPr id="17415" name="Rectangle 8"/>
          <p:cNvSpPr>
            <a:spLocks noChangeArrowheads="1"/>
          </p:cNvSpPr>
          <p:nvPr/>
        </p:nvSpPr>
        <p:spPr bwMode="auto">
          <a:xfrm>
            <a:off x="6110288" y="2681288"/>
            <a:ext cx="2630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0000FF"/>
                </a:solidFill>
              </a:rPr>
              <a:t>e(t) = E</a:t>
            </a:r>
            <a:r>
              <a:rPr lang="fr-FR" altLang="fr-FR" sz="1200">
                <a:solidFill>
                  <a:srgbClr val="0000FF"/>
                </a:solidFill>
              </a:rPr>
              <a:t>0</a:t>
            </a:r>
            <a:r>
              <a:rPr lang="fr-FR" altLang="fr-FR" sz="2800">
                <a:solidFill>
                  <a:srgbClr val="0000FF"/>
                </a:solidFill>
              </a:rPr>
              <a:t>.sin(Ω.t)</a:t>
            </a:r>
            <a:r>
              <a:rPr lang="fr-FR" altLang="fr-FR" sz="2800"/>
              <a:t> </a:t>
            </a:r>
          </a:p>
        </p:txBody>
      </p:sp>
      <p:sp>
        <p:nvSpPr>
          <p:cNvPr id="17416" name="Text Box 9"/>
          <p:cNvSpPr txBox="1">
            <a:spLocks noChangeArrowheads="1"/>
          </p:cNvSpPr>
          <p:nvPr/>
        </p:nvSpPr>
        <p:spPr bwMode="auto">
          <a:xfrm>
            <a:off x="247650" y="5146675"/>
            <a:ext cx="860742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On appelle </a:t>
            </a:r>
            <a:r>
              <a:rPr lang="fr-FR" altLang="fr-FR" sz="1800" b="1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réponse harmonique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, </a:t>
            </a:r>
            <a:r>
              <a:rPr lang="fr-FR" altLang="fr-FR" sz="1800" b="1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sortie s(t) en régime permanent d’un système soumis à une entrée e(t) périodique 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(sinuso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ï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dale par exemple). 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>
          <a:xfrm>
            <a:off x="1341438" y="201613"/>
            <a:ext cx="6467475" cy="755650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dirty="0" smtClean="0">
                <a:solidFill>
                  <a:schemeClr val="bg1">
                    <a:lumMod val="65000"/>
                  </a:schemeClr>
                </a:solidFill>
              </a:rPr>
              <a:t>Synthèse animée</a:t>
            </a:r>
            <a:endParaRPr lang="fr-FR" altLang="fr-FR" sz="2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67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1773238" y="2270125"/>
          <a:ext cx="5053012" cy="341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6" name="Picture" r:id="rId3" imgW="2526390" imgH="1826735" progId="Word.Picture.8">
                  <p:embed/>
                </p:oleObj>
              </mc:Choice>
              <mc:Fallback>
                <p:oleObj name="Picture" r:id="rId3" imgW="2526390" imgH="182673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306"/>
                      <a:stretch>
                        <a:fillRect/>
                      </a:stretch>
                    </p:blipFill>
                    <p:spPr bwMode="auto">
                      <a:xfrm>
                        <a:off x="1773238" y="2270125"/>
                        <a:ext cx="5053012" cy="341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5880100" y="4148138"/>
            <a:ext cx="3175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FF0000"/>
                </a:solidFill>
              </a:rPr>
              <a:t>s(t) = S</a:t>
            </a:r>
            <a:r>
              <a:rPr lang="fr-FR" altLang="fr-FR" sz="1200">
                <a:solidFill>
                  <a:srgbClr val="FF0000"/>
                </a:solidFill>
              </a:rPr>
              <a:t>0</a:t>
            </a:r>
            <a:r>
              <a:rPr lang="fr-FR" altLang="fr-FR" sz="2800">
                <a:solidFill>
                  <a:srgbClr val="FF0000"/>
                </a:solidFill>
              </a:rPr>
              <a:t>.sin(Ω.t + φ) </a:t>
            </a: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6110288" y="2681288"/>
            <a:ext cx="2630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0000FF"/>
                </a:solidFill>
              </a:rPr>
              <a:t>e(t) = E</a:t>
            </a:r>
            <a:r>
              <a:rPr lang="fr-FR" altLang="fr-FR" sz="1200">
                <a:solidFill>
                  <a:srgbClr val="0000FF"/>
                </a:solidFill>
              </a:rPr>
              <a:t>0</a:t>
            </a:r>
            <a:r>
              <a:rPr lang="fr-FR" altLang="fr-FR" sz="2800">
                <a:solidFill>
                  <a:srgbClr val="0000FF"/>
                </a:solidFill>
              </a:rPr>
              <a:t>.sin(Ω.t)</a:t>
            </a:r>
            <a:r>
              <a:rPr lang="fr-FR" altLang="fr-FR" sz="2800"/>
              <a:t> </a:t>
            </a:r>
          </a:p>
        </p:txBody>
      </p:sp>
      <p:graphicFrame>
        <p:nvGraphicFramePr>
          <p:cNvPr id="18437" name="Object 6"/>
          <p:cNvGraphicFramePr>
            <a:graphicFrameLocks noChangeAspect="1"/>
          </p:cNvGraphicFramePr>
          <p:nvPr/>
        </p:nvGraphicFramePr>
        <p:xfrm>
          <a:off x="669925" y="865188"/>
          <a:ext cx="752475" cy="140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7" name="Picture" r:id="rId5" imgW="547306" imgH="1015213" progId="Word.Picture.8">
                  <p:embed/>
                </p:oleObj>
              </mc:Choice>
              <mc:Fallback>
                <p:oleObj name="Picture" r:id="rId5" imgW="547306" imgH="1015213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925" y="865188"/>
                        <a:ext cx="752475" cy="1400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1555750" y="1011238"/>
            <a:ext cx="72453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On peut </a:t>
            </a:r>
            <a:r>
              <a:rPr lang="fr-FR" altLang="fr-FR" sz="1800" b="1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caractériser l’effet du système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 uniquement avec </a:t>
            </a:r>
            <a:r>
              <a:rPr lang="fr-FR" altLang="fr-FR" sz="1800" b="1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deux grandeurs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 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type="title"/>
          </p:nvPr>
        </p:nvSpPr>
        <p:spPr>
          <a:xfrm>
            <a:off x="1341438" y="201613"/>
            <a:ext cx="6467475" cy="755650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dirty="0" smtClean="0">
                <a:solidFill>
                  <a:schemeClr val="bg1">
                    <a:lumMod val="65000"/>
                  </a:schemeClr>
                </a:solidFill>
              </a:rPr>
              <a:t>Synthèse animée</a:t>
            </a:r>
            <a:endParaRPr lang="fr-FR" altLang="fr-FR" sz="2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2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49288" y="5221288"/>
            <a:ext cx="8186737" cy="13176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1779588" y="2276475"/>
          <a:ext cx="5053012" cy="341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7" name="Picture" r:id="rId3" imgW="2526390" imgH="1826735" progId="Word.Picture.8">
                  <p:embed/>
                </p:oleObj>
              </mc:Choice>
              <mc:Fallback>
                <p:oleObj name="Picture" r:id="rId3" imgW="2526390" imgH="182673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306"/>
                      <a:stretch>
                        <a:fillRect/>
                      </a:stretch>
                    </p:blipFill>
                    <p:spPr bwMode="auto">
                      <a:xfrm>
                        <a:off x="1779588" y="2276475"/>
                        <a:ext cx="5053012" cy="341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5880100" y="4148138"/>
            <a:ext cx="3175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FF0000"/>
                </a:solidFill>
              </a:rPr>
              <a:t>s(t) = S</a:t>
            </a:r>
            <a:r>
              <a:rPr lang="fr-FR" altLang="fr-FR" sz="1200">
                <a:solidFill>
                  <a:srgbClr val="FF0000"/>
                </a:solidFill>
              </a:rPr>
              <a:t>0</a:t>
            </a:r>
            <a:r>
              <a:rPr lang="fr-FR" altLang="fr-FR" sz="2800">
                <a:solidFill>
                  <a:srgbClr val="FF0000"/>
                </a:solidFill>
              </a:rPr>
              <a:t>.sin(Ω.t + φ) </a:t>
            </a: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6110288" y="2681288"/>
            <a:ext cx="2630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0000FF"/>
                </a:solidFill>
              </a:rPr>
              <a:t>e(t) = E</a:t>
            </a:r>
            <a:r>
              <a:rPr lang="fr-FR" altLang="fr-FR" sz="1200">
                <a:solidFill>
                  <a:srgbClr val="0000FF"/>
                </a:solidFill>
              </a:rPr>
              <a:t>0</a:t>
            </a:r>
            <a:r>
              <a:rPr lang="fr-FR" altLang="fr-FR" sz="2800">
                <a:solidFill>
                  <a:srgbClr val="0000FF"/>
                </a:solidFill>
              </a:rPr>
              <a:t>.sin(Ω.t)</a:t>
            </a:r>
            <a:r>
              <a:rPr lang="fr-FR" altLang="fr-FR" sz="2800"/>
              <a:t> </a:t>
            </a:r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9463" name="Text Box 8"/>
          <p:cNvSpPr txBox="1">
            <a:spLocks noChangeArrowheads="1"/>
          </p:cNvSpPr>
          <p:nvPr/>
        </p:nvSpPr>
        <p:spPr bwMode="auto">
          <a:xfrm>
            <a:off x="2058988" y="5362575"/>
            <a:ext cx="6745287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Le </a:t>
            </a:r>
            <a:r>
              <a:rPr lang="fr-FR" altLang="fr-FR" sz="1800" b="1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rapport des amplitudes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 appel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 </a:t>
            </a:r>
            <a:r>
              <a:rPr lang="fr-FR" altLang="fr-FR" sz="1800" b="1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gain du système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 et qui repr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sente </a:t>
            </a:r>
            <a:r>
              <a:rPr lang="fr-FR" altLang="fr-FR" sz="1800" b="1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l’amplification du système </a:t>
            </a:r>
          </a:p>
        </p:txBody>
      </p:sp>
      <p:graphicFrame>
        <p:nvGraphicFramePr>
          <p:cNvPr id="19464" name="Object 9"/>
          <p:cNvGraphicFramePr>
            <a:graphicFrameLocks noGrp="1" noChangeAspect="1"/>
          </p:cNvGraphicFramePr>
          <p:nvPr>
            <p:ph idx="1"/>
          </p:nvPr>
        </p:nvGraphicFramePr>
        <p:xfrm>
          <a:off x="928688" y="5394325"/>
          <a:ext cx="579437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8" name="Equation" r:id="rId5" imgW="228501" imgH="431613" progId="Equation.3">
                  <p:embed/>
                </p:oleObj>
              </mc:Choice>
              <mc:Fallback>
                <p:oleObj name="Equation" r:id="rId5" imgW="228501" imgH="431613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5394325"/>
                        <a:ext cx="579437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5" name="Object 10"/>
          <p:cNvGraphicFramePr>
            <a:graphicFrameLocks noChangeAspect="1"/>
          </p:cNvGraphicFramePr>
          <p:nvPr/>
        </p:nvGraphicFramePr>
        <p:xfrm>
          <a:off x="669925" y="865188"/>
          <a:ext cx="752475" cy="140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9" name="Picture" r:id="rId7" imgW="547306" imgH="1015213" progId="Word.Picture.8">
                  <p:embed/>
                </p:oleObj>
              </mc:Choice>
              <mc:Fallback>
                <p:oleObj name="Picture" r:id="rId7" imgW="547306" imgH="1015213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925" y="865188"/>
                        <a:ext cx="752475" cy="1400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6" name="Text Box 11"/>
          <p:cNvSpPr txBox="1">
            <a:spLocks noChangeArrowheads="1"/>
          </p:cNvSpPr>
          <p:nvPr/>
        </p:nvSpPr>
        <p:spPr bwMode="auto">
          <a:xfrm>
            <a:off x="1555750" y="1011238"/>
            <a:ext cx="72453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On peut </a:t>
            </a:r>
            <a:r>
              <a:rPr lang="fr-FR" altLang="fr-FR" sz="1800" b="1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caractériser l’effet du système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 uniquement avec </a:t>
            </a:r>
            <a:r>
              <a:rPr lang="fr-FR" altLang="fr-FR" sz="1800" b="1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deux grandeurs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 </a:t>
            </a:r>
          </a:p>
        </p:txBody>
      </p:sp>
      <p:sp>
        <p:nvSpPr>
          <p:cNvPr id="13" name="Rectangle 3"/>
          <p:cNvSpPr>
            <a:spLocks noGrp="1" noChangeArrowheads="1"/>
          </p:cNvSpPr>
          <p:nvPr>
            <p:ph type="title"/>
          </p:nvPr>
        </p:nvSpPr>
        <p:spPr>
          <a:xfrm>
            <a:off x="1341438" y="201613"/>
            <a:ext cx="6467475" cy="755650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dirty="0" smtClean="0">
                <a:solidFill>
                  <a:schemeClr val="bg1">
                    <a:lumMod val="65000"/>
                  </a:schemeClr>
                </a:solidFill>
              </a:rPr>
              <a:t>Synthèse animée</a:t>
            </a:r>
            <a:endParaRPr lang="fr-FR" altLang="fr-FR" sz="2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44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649288" y="5221288"/>
            <a:ext cx="8186737" cy="13176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1776413" y="2271713"/>
          <a:ext cx="5053012" cy="341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1" name="Picture" r:id="rId3" imgW="2526390" imgH="1826735" progId="Word.Picture.8">
                  <p:embed/>
                </p:oleObj>
              </mc:Choice>
              <mc:Fallback>
                <p:oleObj name="Picture" r:id="rId3" imgW="2526390" imgH="182673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306"/>
                      <a:stretch>
                        <a:fillRect/>
                      </a:stretch>
                    </p:blipFill>
                    <p:spPr bwMode="auto">
                      <a:xfrm>
                        <a:off x="1776413" y="2271713"/>
                        <a:ext cx="5053012" cy="341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2058988" y="5362575"/>
            <a:ext cx="6745287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Le </a:t>
            </a:r>
            <a:r>
              <a:rPr lang="fr-FR" altLang="fr-FR" sz="1800" b="1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rapport des amplitudes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 appel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 </a:t>
            </a:r>
            <a:r>
              <a:rPr lang="fr-FR" altLang="fr-FR" sz="1800" b="1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gain du système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 et qui repr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sente </a:t>
            </a:r>
            <a:r>
              <a:rPr lang="fr-FR" altLang="fr-FR" sz="1800" b="1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l’amplification du système </a:t>
            </a:r>
          </a:p>
        </p:txBody>
      </p:sp>
      <p:graphicFrame>
        <p:nvGraphicFramePr>
          <p:cNvPr id="20486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928688" y="5394325"/>
          <a:ext cx="579437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2" name="Equation" r:id="rId5" imgW="228501" imgH="431613" progId="Equation.3">
                  <p:embed/>
                </p:oleObj>
              </mc:Choice>
              <mc:Fallback>
                <p:oleObj name="Equation" r:id="rId5" imgW="228501" imgH="431613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5394325"/>
                        <a:ext cx="579437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Rectangle 8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0488" name="Rectangle 9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0489" name="Rectangle 10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458763" name="Object 11"/>
          <p:cNvGraphicFramePr>
            <a:graphicFrameLocks noChangeAspect="1"/>
          </p:cNvGraphicFramePr>
          <p:nvPr/>
        </p:nvGraphicFramePr>
        <p:xfrm>
          <a:off x="1749425" y="2289175"/>
          <a:ext cx="5053013" cy="341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3" name="Picture" r:id="rId7" imgW="2526390" imgH="1826735" progId="Word.Picture.8">
                  <p:embed/>
                </p:oleObj>
              </mc:Choice>
              <mc:Fallback>
                <p:oleObj name="Picture" r:id="rId7" imgW="2526390" imgH="182673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306"/>
                      <a:stretch>
                        <a:fillRect/>
                      </a:stretch>
                    </p:blipFill>
                    <p:spPr bwMode="auto">
                      <a:xfrm>
                        <a:off x="1749425" y="2289175"/>
                        <a:ext cx="5053013" cy="341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3"/>
          <p:cNvSpPr>
            <a:spLocks noGrp="1" noChangeArrowheads="1"/>
          </p:cNvSpPr>
          <p:nvPr>
            <p:ph type="title"/>
          </p:nvPr>
        </p:nvSpPr>
        <p:spPr>
          <a:xfrm>
            <a:off x="1341438" y="201613"/>
            <a:ext cx="6467475" cy="755650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dirty="0" smtClean="0">
                <a:solidFill>
                  <a:schemeClr val="bg1">
                    <a:lumMod val="65000"/>
                  </a:schemeClr>
                </a:solidFill>
              </a:rPr>
              <a:t>Synthèse animée</a:t>
            </a:r>
            <a:endParaRPr lang="fr-FR" altLang="fr-FR" sz="2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10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458763"/>
                                        </p:tgtEl>
                                      </p:cBhvr>
                                      <p:by x="100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458763"/>
                                        </p:tgtEl>
                                      </p:cBhvr>
                                      <p:by x="1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276350" y="5286375"/>
            <a:ext cx="7059613" cy="9985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/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1776413" y="2276475"/>
          <a:ext cx="5053012" cy="341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8" name="Picture" r:id="rId3" imgW="2526390" imgH="1826735" progId="Word.Picture.8">
                  <p:embed/>
                </p:oleObj>
              </mc:Choice>
              <mc:Fallback>
                <p:oleObj name="Picture" r:id="rId3" imgW="2526390" imgH="182673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306"/>
                      <a:stretch>
                        <a:fillRect/>
                      </a:stretch>
                    </p:blipFill>
                    <p:spPr bwMode="auto">
                      <a:xfrm>
                        <a:off x="1776413" y="2276475"/>
                        <a:ext cx="5053012" cy="341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5880100" y="4148138"/>
            <a:ext cx="3175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FF0000"/>
                </a:solidFill>
              </a:rPr>
              <a:t>s(t) = S</a:t>
            </a:r>
            <a:r>
              <a:rPr lang="fr-FR" altLang="fr-FR" sz="1200">
                <a:solidFill>
                  <a:srgbClr val="FF0000"/>
                </a:solidFill>
              </a:rPr>
              <a:t>0</a:t>
            </a:r>
            <a:r>
              <a:rPr lang="fr-FR" altLang="fr-FR" sz="2800">
                <a:solidFill>
                  <a:srgbClr val="FF0000"/>
                </a:solidFill>
              </a:rPr>
              <a:t>.sin(Ω.t + φ) </a:t>
            </a: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6110288" y="2681288"/>
            <a:ext cx="2630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0000FF"/>
                </a:solidFill>
              </a:rPr>
              <a:t>e(t) = E</a:t>
            </a:r>
            <a:r>
              <a:rPr lang="fr-FR" altLang="fr-FR" sz="1200">
                <a:solidFill>
                  <a:srgbClr val="0000FF"/>
                </a:solidFill>
              </a:rPr>
              <a:t>0</a:t>
            </a:r>
            <a:r>
              <a:rPr lang="fr-FR" altLang="fr-FR" sz="2800">
                <a:solidFill>
                  <a:srgbClr val="0000FF"/>
                </a:solidFill>
              </a:rPr>
              <a:t>.sin(Ω.t)</a:t>
            </a:r>
            <a:r>
              <a:rPr lang="fr-FR" altLang="fr-FR" sz="2800"/>
              <a:t> </a:t>
            </a:r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1463675" y="5362575"/>
            <a:ext cx="6745288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Le d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phasage φ appel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 phase et qui repr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sente le d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calage de s(t) par rapport 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à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 e(t) </a:t>
            </a:r>
          </a:p>
        </p:txBody>
      </p:sp>
      <p:sp>
        <p:nvSpPr>
          <p:cNvPr id="21512" name="Rectangle 9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21513" name="Object 10"/>
          <p:cNvGraphicFramePr>
            <a:graphicFrameLocks noChangeAspect="1"/>
          </p:cNvGraphicFramePr>
          <p:nvPr/>
        </p:nvGraphicFramePr>
        <p:xfrm>
          <a:off x="669925" y="865188"/>
          <a:ext cx="752475" cy="140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9" name="Picture" r:id="rId5" imgW="547306" imgH="1015213" progId="Word.Picture.8">
                  <p:embed/>
                </p:oleObj>
              </mc:Choice>
              <mc:Fallback>
                <p:oleObj name="Picture" r:id="rId5" imgW="547306" imgH="1015213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925" y="865188"/>
                        <a:ext cx="752475" cy="1400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4" name="Text Box 11"/>
          <p:cNvSpPr txBox="1">
            <a:spLocks noChangeArrowheads="1"/>
          </p:cNvSpPr>
          <p:nvPr/>
        </p:nvSpPr>
        <p:spPr bwMode="auto">
          <a:xfrm>
            <a:off x="1555750" y="1011238"/>
            <a:ext cx="72453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On peut caract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riser l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’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effet du syst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è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me uniquement avec deux grandeurs </a:t>
            </a:r>
          </a:p>
        </p:txBody>
      </p:sp>
      <p:sp>
        <p:nvSpPr>
          <p:cNvPr id="13" name="Rectangle 3"/>
          <p:cNvSpPr>
            <a:spLocks noGrp="1" noChangeArrowheads="1"/>
          </p:cNvSpPr>
          <p:nvPr>
            <p:ph type="title"/>
          </p:nvPr>
        </p:nvSpPr>
        <p:spPr>
          <a:xfrm>
            <a:off x="1341438" y="201613"/>
            <a:ext cx="6467475" cy="755650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dirty="0" smtClean="0">
                <a:solidFill>
                  <a:schemeClr val="bg1">
                    <a:lumMod val="65000"/>
                  </a:schemeClr>
                </a:solidFill>
              </a:rPr>
              <a:t>Synthèse animée</a:t>
            </a:r>
            <a:endParaRPr lang="fr-FR" altLang="fr-FR" sz="2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92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276350" y="5286375"/>
            <a:ext cx="7059613" cy="9985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/>
          </a:p>
        </p:txBody>
      </p:sp>
      <p:grpSp>
        <p:nvGrpSpPr>
          <p:cNvPr id="460803" name="Group 3"/>
          <p:cNvGrpSpPr>
            <a:grpSpLocks/>
          </p:cNvGrpSpPr>
          <p:nvPr/>
        </p:nvGrpSpPr>
        <p:grpSpPr bwMode="auto">
          <a:xfrm>
            <a:off x="1766888" y="2266950"/>
            <a:ext cx="5629275" cy="3421063"/>
            <a:chOff x="1099" y="1428"/>
            <a:chExt cx="3546" cy="2155"/>
          </a:xfrm>
        </p:grpSpPr>
        <p:graphicFrame>
          <p:nvGraphicFramePr>
            <p:cNvPr id="22542" name="Object 4"/>
            <p:cNvGraphicFramePr>
              <a:graphicFrameLocks noChangeAspect="1"/>
            </p:cNvGraphicFramePr>
            <p:nvPr/>
          </p:nvGraphicFramePr>
          <p:xfrm>
            <a:off x="1099" y="1431"/>
            <a:ext cx="3183" cy="2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439" name="Picture" r:id="rId3" imgW="2526390" imgH="1826735" progId="Word.Picture.8">
                    <p:embed/>
                  </p:oleObj>
                </mc:Choice>
                <mc:Fallback>
                  <p:oleObj name="Picture" r:id="rId3" imgW="2526390" imgH="1826735" progId="Word.Picture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6306"/>
                        <a:stretch>
                          <a:fillRect/>
                        </a:stretch>
                      </p:blipFill>
                      <p:spPr bwMode="auto">
                        <a:xfrm>
                          <a:off x="1099" y="1431"/>
                          <a:ext cx="3183" cy="21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43" name="Object 5"/>
            <p:cNvGraphicFramePr>
              <a:graphicFrameLocks noChangeAspect="1"/>
            </p:cNvGraphicFramePr>
            <p:nvPr/>
          </p:nvGraphicFramePr>
          <p:xfrm>
            <a:off x="3197" y="1428"/>
            <a:ext cx="1448" cy="2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440" name="Picture" r:id="rId5" imgW="2526390" imgH="1826735" progId="Word.Picture.8">
                    <p:embed/>
                  </p:oleObj>
                </mc:Choice>
                <mc:Fallback>
                  <p:oleObj name="Picture" r:id="rId5" imgW="2526390" imgH="1826735" progId="Word.Picture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6306" r="54509"/>
                        <a:stretch>
                          <a:fillRect/>
                        </a:stretch>
                      </p:blipFill>
                      <p:spPr bwMode="auto">
                        <a:xfrm>
                          <a:off x="3197" y="1428"/>
                          <a:ext cx="1448" cy="21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532" name="Rectangle 7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2533" name="Rectangle 8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2534" name="Rectangle 9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2535" name="Rectangle 10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2536" name="Rectangle 11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2537" name="Rectangle 12"/>
          <p:cNvSpPr>
            <a:spLocks noChangeArrowheads="1"/>
          </p:cNvSpPr>
          <p:nvPr/>
        </p:nvSpPr>
        <p:spPr bwMode="auto">
          <a:xfrm>
            <a:off x="22225" y="3252788"/>
            <a:ext cx="2266950" cy="1362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2538" name="Rectangle 13"/>
          <p:cNvSpPr>
            <a:spLocks noChangeArrowheads="1"/>
          </p:cNvSpPr>
          <p:nvPr/>
        </p:nvSpPr>
        <p:spPr bwMode="auto">
          <a:xfrm>
            <a:off x="6084888" y="3201988"/>
            <a:ext cx="2266950" cy="1362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22539" name="Object 14"/>
          <p:cNvGraphicFramePr>
            <a:graphicFrameLocks noChangeAspect="1"/>
          </p:cNvGraphicFramePr>
          <p:nvPr/>
        </p:nvGraphicFramePr>
        <p:xfrm>
          <a:off x="1776413" y="2271713"/>
          <a:ext cx="5053012" cy="341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1" name="Picture" r:id="rId6" imgW="2526390" imgH="1826735" progId="Word.Picture.8">
                  <p:embed/>
                </p:oleObj>
              </mc:Choice>
              <mc:Fallback>
                <p:oleObj name="Picture" r:id="rId6" imgW="2526390" imgH="182673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306"/>
                      <a:stretch>
                        <a:fillRect/>
                      </a:stretch>
                    </p:blipFill>
                    <p:spPr bwMode="auto">
                      <a:xfrm>
                        <a:off x="1776413" y="2271713"/>
                        <a:ext cx="5053012" cy="341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0" name="Text Box 15"/>
          <p:cNvSpPr txBox="1">
            <a:spLocks noChangeArrowheads="1"/>
          </p:cNvSpPr>
          <p:nvPr/>
        </p:nvSpPr>
        <p:spPr bwMode="auto">
          <a:xfrm>
            <a:off x="1463675" y="5362575"/>
            <a:ext cx="6745288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0000"/>
                </a:solidFill>
                <a:latin typeface="Arial Unicode MS" pitchFamily="34" charset="-128"/>
              </a:rPr>
              <a:t>Le d</a:t>
            </a:r>
            <a:r>
              <a:rPr lang="fr-FR" altLang="fr-FR" sz="1800" dirty="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 dirty="0">
                <a:solidFill>
                  <a:srgbClr val="000000"/>
                </a:solidFill>
                <a:latin typeface="Arial Unicode MS" pitchFamily="34" charset="-128"/>
              </a:rPr>
              <a:t>phasage φ appel</a:t>
            </a:r>
            <a:r>
              <a:rPr lang="fr-FR" altLang="fr-FR" sz="1800" dirty="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 dirty="0">
                <a:solidFill>
                  <a:srgbClr val="000000"/>
                </a:solidFill>
                <a:latin typeface="Arial Unicode MS" pitchFamily="34" charset="-128"/>
              </a:rPr>
              <a:t> phase et qui repr</a:t>
            </a:r>
            <a:r>
              <a:rPr lang="fr-FR" altLang="fr-FR" sz="1800" dirty="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 dirty="0">
                <a:solidFill>
                  <a:srgbClr val="000000"/>
                </a:solidFill>
                <a:latin typeface="Arial Unicode MS" pitchFamily="34" charset="-128"/>
              </a:rPr>
              <a:t>sente le d</a:t>
            </a:r>
            <a:r>
              <a:rPr lang="fr-FR" altLang="fr-FR" sz="1800" dirty="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 dirty="0">
                <a:solidFill>
                  <a:srgbClr val="000000"/>
                </a:solidFill>
                <a:latin typeface="Arial Unicode MS" pitchFamily="34" charset="-128"/>
              </a:rPr>
              <a:t>calage </a:t>
            </a:r>
            <a:r>
              <a:rPr lang="fr-FR" altLang="fr-FR" sz="1800" dirty="0" smtClean="0">
                <a:solidFill>
                  <a:srgbClr val="000000"/>
                </a:solidFill>
                <a:latin typeface="Arial Unicode MS" pitchFamily="34" charset="-128"/>
              </a:rPr>
              <a:t>exprimé en degrés (ou radians) de </a:t>
            </a:r>
            <a:r>
              <a:rPr lang="fr-FR" altLang="fr-FR" sz="1800" dirty="0">
                <a:solidFill>
                  <a:srgbClr val="000000"/>
                </a:solidFill>
                <a:latin typeface="Arial Unicode MS" pitchFamily="34" charset="-128"/>
              </a:rPr>
              <a:t>s(t) par rapport </a:t>
            </a:r>
            <a:r>
              <a:rPr lang="fr-FR" altLang="fr-FR" sz="1800" dirty="0">
                <a:solidFill>
                  <a:srgbClr val="000000"/>
                </a:solidFill>
                <a:latin typeface="Abadi MT Condensed Extra Bold"/>
              </a:rPr>
              <a:t>à</a:t>
            </a:r>
            <a:r>
              <a:rPr lang="fr-FR" altLang="fr-FR" sz="1800" dirty="0">
                <a:solidFill>
                  <a:srgbClr val="000000"/>
                </a:solidFill>
                <a:latin typeface="Arial Unicode MS" pitchFamily="34" charset="-128"/>
              </a:rPr>
              <a:t> e(t) </a:t>
            </a:r>
          </a:p>
        </p:txBody>
      </p:sp>
      <p:sp>
        <p:nvSpPr>
          <p:cNvPr id="17" name="Rectangle 3"/>
          <p:cNvSpPr>
            <a:spLocks noGrp="1" noChangeArrowheads="1"/>
          </p:cNvSpPr>
          <p:nvPr>
            <p:ph type="title"/>
          </p:nvPr>
        </p:nvSpPr>
        <p:spPr>
          <a:xfrm>
            <a:off x="1341438" y="201613"/>
            <a:ext cx="6467475" cy="755650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dirty="0" smtClean="0">
                <a:solidFill>
                  <a:schemeClr val="bg1">
                    <a:lumMod val="65000"/>
                  </a:schemeClr>
                </a:solidFill>
              </a:rPr>
              <a:t>Synthèse animée</a:t>
            </a:r>
            <a:endParaRPr lang="fr-FR" altLang="fr-FR" sz="2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9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11111E-6 L -0.04305 -1.11111E-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773238" y="2276475"/>
          <a:ext cx="5053012" cy="341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6" name="Picture" r:id="rId3" imgW="2526390" imgH="1826735" progId="Word.Picture.8">
                  <p:embed/>
                </p:oleObj>
              </mc:Choice>
              <mc:Fallback>
                <p:oleObj name="Picture" r:id="rId3" imgW="2526390" imgH="182673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306"/>
                      <a:stretch>
                        <a:fillRect/>
                      </a:stretch>
                    </p:blipFill>
                    <p:spPr bwMode="auto">
                      <a:xfrm>
                        <a:off x="1773238" y="2276475"/>
                        <a:ext cx="5053012" cy="341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1555750" y="1011238"/>
            <a:ext cx="72453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Les courbes e(t) et s(t) dessin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es ne sont valables que pour la pulsation Ω du signal d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’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entr</a:t>
            </a:r>
            <a:r>
              <a:rPr lang="fr-FR" altLang="fr-FR" sz="1800">
                <a:solidFill>
                  <a:srgbClr val="000000"/>
                </a:solidFill>
                <a:latin typeface="Abadi MT Condensed Extra Bold"/>
              </a:rPr>
              <a:t>é</a:t>
            </a:r>
            <a:r>
              <a:rPr lang="fr-FR" altLang="fr-FR" sz="1800">
                <a:solidFill>
                  <a:srgbClr val="000000"/>
                </a:solidFill>
                <a:latin typeface="Arial Unicode MS" pitchFamily="34" charset="-128"/>
              </a:rPr>
              <a:t>e.</a:t>
            </a:r>
            <a:r>
              <a:rPr lang="fr-FR" altLang="fr-FR" sz="2800"/>
              <a:t> </a:t>
            </a:r>
          </a:p>
        </p:txBody>
      </p:sp>
      <p:graphicFrame>
        <p:nvGraphicFramePr>
          <p:cNvPr id="23556" name="Object 5"/>
          <p:cNvGraphicFramePr>
            <a:graphicFrameLocks noChangeAspect="1"/>
          </p:cNvGraphicFramePr>
          <p:nvPr/>
        </p:nvGraphicFramePr>
        <p:xfrm>
          <a:off x="496888" y="865188"/>
          <a:ext cx="920750" cy="1163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7" name="Picture" r:id="rId5" imgW="547306" imgH="744826" progId="Word.Picture.8">
                  <p:embed/>
                </p:oleObj>
              </mc:Choice>
              <mc:Fallback>
                <p:oleObj name="Picture" r:id="rId5" imgW="547306" imgH="74482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8000"/>
                      <a:stretch>
                        <a:fillRect/>
                      </a:stretch>
                    </p:blipFill>
                    <p:spPr bwMode="auto">
                      <a:xfrm>
                        <a:off x="496888" y="865188"/>
                        <a:ext cx="920750" cy="1163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5880100" y="4148138"/>
            <a:ext cx="3175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FF0000"/>
                </a:solidFill>
              </a:rPr>
              <a:t>s(t) = S</a:t>
            </a:r>
            <a:r>
              <a:rPr lang="fr-FR" altLang="fr-FR" sz="1200">
                <a:solidFill>
                  <a:srgbClr val="FF0000"/>
                </a:solidFill>
              </a:rPr>
              <a:t>0</a:t>
            </a:r>
            <a:r>
              <a:rPr lang="fr-FR" altLang="fr-FR" sz="2800">
                <a:solidFill>
                  <a:srgbClr val="FF0000"/>
                </a:solidFill>
              </a:rPr>
              <a:t>.sin(Ω.t + φ) </a:t>
            </a:r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6110288" y="2681288"/>
            <a:ext cx="2630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0000FF"/>
                </a:solidFill>
              </a:rPr>
              <a:t>e(t) = E</a:t>
            </a:r>
            <a:r>
              <a:rPr lang="fr-FR" altLang="fr-FR" sz="1200">
                <a:solidFill>
                  <a:srgbClr val="0000FF"/>
                </a:solidFill>
              </a:rPr>
              <a:t>0</a:t>
            </a:r>
            <a:r>
              <a:rPr lang="fr-FR" altLang="fr-FR" sz="2800">
                <a:solidFill>
                  <a:srgbClr val="0000FF"/>
                </a:solidFill>
              </a:rPr>
              <a:t>.sin(Ω.t)</a:t>
            </a:r>
            <a:r>
              <a:rPr lang="fr-FR" altLang="fr-FR" sz="2800"/>
              <a:t> </a:t>
            </a:r>
          </a:p>
        </p:txBody>
      </p:sp>
      <p:sp>
        <p:nvSpPr>
          <p:cNvPr id="461832" name="Rectangle 8"/>
          <p:cNvSpPr>
            <a:spLocks noChangeArrowheads="1"/>
          </p:cNvSpPr>
          <p:nvPr/>
        </p:nvSpPr>
        <p:spPr bwMode="auto">
          <a:xfrm>
            <a:off x="5030788" y="5286375"/>
            <a:ext cx="563562" cy="423863"/>
          </a:xfrm>
          <a:prstGeom prst="rect">
            <a:avLst/>
          </a:prstGeom>
          <a:noFill/>
          <a:ln w="63500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61833" name="Rectangle 9"/>
          <p:cNvSpPr>
            <a:spLocks noChangeArrowheads="1"/>
          </p:cNvSpPr>
          <p:nvPr/>
        </p:nvSpPr>
        <p:spPr bwMode="auto">
          <a:xfrm>
            <a:off x="7881938" y="2692400"/>
            <a:ext cx="668337" cy="617538"/>
          </a:xfrm>
          <a:prstGeom prst="rect">
            <a:avLst/>
          </a:prstGeom>
          <a:noFill/>
          <a:ln w="635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61834" name="Rectangle 10"/>
          <p:cNvSpPr>
            <a:spLocks noChangeArrowheads="1"/>
          </p:cNvSpPr>
          <p:nvPr/>
        </p:nvSpPr>
        <p:spPr bwMode="auto">
          <a:xfrm>
            <a:off x="7594600" y="4130675"/>
            <a:ext cx="658813" cy="617538"/>
          </a:xfrm>
          <a:prstGeom prst="rect">
            <a:avLst/>
          </a:prstGeom>
          <a:noFill/>
          <a:ln w="635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2" name="Rectangle 3"/>
          <p:cNvSpPr>
            <a:spLocks noGrp="1" noChangeArrowheads="1"/>
          </p:cNvSpPr>
          <p:nvPr>
            <p:ph type="title"/>
          </p:nvPr>
        </p:nvSpPr>
        <p:spPr>
          <a:xfrm>
            <a:off x="1341438" y="201613"/>
            <a:ext cx="6467475" cy="755650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dirty="0" smtClean="0">
                <a:solidFill>
                  <a:schemeClr val="bg1">
                    <a:lumMod val="65000"/>
                  </a:schemeClr>
                </a:solidFill>
              </a:rPr>
              <a:t>Synthèse animée</a:t>
            </a:r>
            <a:endParaRPr lang="fr-FR" altLang="fr-FR" sz="2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78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618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618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618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32" grpId="0" animBg="1"/>
      <p:bldP spid="461833" grpId="0" animBg="1"/>
      <p:bldP spid="4618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1" y="221677"/>
            <a:ext cx="8912479" cy="638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578733" y="2037148"/>
            <a:ext cx="7906899" cy="27778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769472" y="2628955"/>
            <a:ext cx="7735824" cy="306957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769472" y="2933755"/>
            <a:ext cx="7735824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4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069"/>
            <a:ext cx="9396844" cy="596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94917" y="1485591"/>
            <a:ext cx="6592580" cy="7119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16143" y="2282003"/>
            <a:ext cx="6592580" cy="7119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8658" y="3270145"/>
            <a:ext cx="7919935" cy="3727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8658" y="3889577"/>
            <a:ext cx="5914155" cy="12576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86645" y="5246427"/>
            <a:ext cx="3878878" cy="9478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</p:spTree>
    <p:extLst>
      <p:ext uri="{BB962C8B-B14F-4D97-AF65-F5344CB8AC3E}">
        <p14:creationId xmlns:p14="http://schemas.microsoft.com/office/powerpoint/2010/main" val="50441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49" y="519012"/>
            <a:ext cx="8644915" cy="408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l_fi" descr="http://t0.gstatic.com/images?q=tbn:ANd9GcRWVGeF1Zfbnnz0PbZWdmPO-OIfxiMO_IvO7hTt_QoczwtRyAhOoIxOKFsm"/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60" y="3275635"/>
            <a:ext cx="2811200" cy="26224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441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1" y="221677"/>
            <a:ext cx="8912479" cy="638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 bwMode="auto">
          <a:xfrm>
            <a:off x="545690" y="2039020"/>
            <a:ext cx="7915361" cy="33546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754724" y="2935314"/>
            <a:ext cx="7735824" cy="306957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34153" y="3228724"/>
            <a:ext cx="7956395" cy="340386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845254" y="3567936"/>
            <a:ext cx="7735824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4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833"/>
            <a:ext cx="9074017" cy="649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13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035" y="567280"/>
            <a:ext cx="9121602" cy="1863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5" descr="C:\Users\patrick\AppData\Local\Temp\SNAGHTML2fee06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261" y="2440992"/>
            <a:ext cx="6219825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1088020" y="1400540"/>
            <a:ext cx="2696902" cy="31251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703899" y="1666758"/>
            <a:ext cx="925974" cy="31251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664596" y="1666758"/>
            <a:ext cx="3796497" cy="31251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414532" y="2060296"/>
            <a:ext cx="2048719" cy="31251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440099" y="2048722"/>
            <a:ext cx="2777926" cy="31251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539434" y="3842797"/>
            <a:ext cx="983848" cy="31251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986269" y="4143739"/>
            <a:ext cx="983848" cy="31251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224760" y="3900671"/>
            <a:ext cx="1064870" cy="31251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590571" y="4201613"/>
            <a:ext cx="1261641" cy="31251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342925" y="3808074"/>
            <a:ext cx="1261641" cy="31251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20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5" y="4816073"/>
            <a:ext cx="9004300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23" y="2634003"/>
            <a:ext cx="9225023" cy="139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035" y="567280"/>
            <a:ext cx="9121602" cy="1863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C:\Users\patrick\AppData\Local\Temp\SNAGHTML2fee06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261" y="2440992"/>
            <a:ext cx="6219825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 bwMode="auto">
          <a:xfrm>
            <a:off x="1215342" y="5046566"/>
            <a:ext cx="7442522" cy="28936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203767" y="5370657"/>
            <a:ext cx="5856790" cy="28936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08344" y="4803498"/>
            <a:ext cx="9039828" cy="112274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32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47" y="494109"/>
            <a:ext cx="8136052" cy="571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7" name="ZoneTexte 256"/>
          <p:cNvSpPr txBox="1"/>
          <p:nvPr/>
        </p:nvSpPr>
        <p:spPr>
          <a:xfrm>
            <a:off x="230743" y="1125724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6800"/>
                </a:solidFill>
              </a:rPr>
              <a:t>14dB</a:t>
            </a:r>
            <a:endParaRPr lang="fr-FR" b="1" dirty="0">
              <a:solidFill>
                <a:srgbClr val="006800"/>
              </a:solidFill>
            </a:endParaRPr>
          </a:p>
        </p:txBody>
      </p:sp>
      <p:sp>
        <p:nvSpPr>
          <p:cNvPr id="258" name="ZoneTexte 257"/>
          <p:cNvSpPr txBox="1"/>
          <p:nvPr/>
        </p:nvSpPr>
        <p:spPr>
          <a:xfrm>
            <a:off x="266467" y="253392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33CC"/>
                </a:solidFill>
              </a:rPr>
              <a:t>-6dB</a:t>
            </a:r>
            <a:endParaRPr lang="fr-FR" b="1" dirty="0">
              <a:solidFill>
                <a:srgbClr val="0033CC"/>
              </a:solidFill>
            </a:endParaRPr>
          </a:p>
        </p:txBody>
      </p:sp>
      <p:sp>
        <p:nvSpPr>
          <p:cNvPr id="259" name="ZoneTexte 258"/>
          <p:cNvSpPr txBox="1"/>
          <p:nvPr/>
        </p:nvSpPr>
        <p:spPr>
          <a:xfrm>
            <a:off x="208116" y="1813304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+4dB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260" name="ZoneTexte 259"/>
          <p:cNvSpPr txBox="1"/>
          <p:nvPr/>
        </p:nvSpPr>
        <p:spPr>
          <a:xfrm>
            <a:off x="8375826" y="1579657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0dB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261" name="Connecteur droit 260"/>
          <p:cNvCxnSpPr/>
          <p:nvPr/>
        </p:nvCxnSpPr>
        <p:spPr bwMode="auto">
          <a:xfrm>
            <a:off x="904430" y="2340035"/>
            <a:ext cx="6898511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2" name="Connecteur droit avec flèche 261"/>
          <p:cNvCxnSpPr/>
          <p:nvPr/>
        </p:nvCxnSpPr>
        <p:spPr bwMode="auto">
          <a:xfrm flipH="1">
            <a:off x="7082560" y="1845804"/>
            <a:ext cx="1275159" cy="46351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3" name="Connecteur droit 262"/>
          <p:cNvCxnSpPr/>
          <p:nvPr/>
        </p:nvCxnSpPr>
        <p:spPr bwMode="auto">
          <a:xfrm>
            <a:off x="7058381" y="2240446"/>
            <a:ext cx="0" cy="24401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4" name="ZoneTexte 263"/>
          <p:cNvSpPr txBox="1"/>
          <p:nvPr/>
        </p:nvSpPr>
        <p:spPr>
          <a:xfrm>
            <a:off x="7063966" y="4327786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-33dB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265" name="ZoneTexte 264"/>
          <p:cNvSpPr txBox="1"/>
          <p:nvPr/>
        </p:nvSpPr>
        <p:spPr>
          <a:xfrm>
            <a:off x="6204804" y="4377636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33CC"/>
                </a:solidFill>
              </a:rPr>
              <a:t>-33dB</a:t>
            </a:r>
            <a:endParaRPr lang="fr-FR" b="1" dirty="0">
              <a:solidFill>
                <a:srgbClr val="0033CC"/>
              </a:solidFill>
            </a:endParaRPr>
          </a:p>
        </p:txBody>
      </p:sp>
      <p:cxnSp>
        <p:nvCxnSpPr>
          <p:cNvPr id="266" name="Connecteur droit 265"/>
          <p:cNvCxnSpPr/>
          <p:nvPr/>
        </p:nvCxnSpPr>
        <p:spPr bwMode="auto">
          <a:xfrm>
            <a:off x="1009060" y="1350685"/>
            <a:ext cx="475799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7" name="Connecteur droit 266"/>
          <p:cNvCxnSpPr/>
          <p:nvPr/>
        </p:nvCxnSpPr>
        <p:spPr bwMode="auto">
          <a:xfrm>
            <a:off x="5765569" y="1354697"/>
            <a:ext cx="2500132" cy="189824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8" name="Ellipse 267"/>
          <p:cNvSpPr/>
          <p:nvPr/>
        </p:nvSpPr>
        <p:spPr bwMode="auto">
          <a:xfrm>
            <a:off x="5622201" y="434565"/>
            <a:ext cx="3060071" cy="514559"/>
          </a:xfrm>
          <a:prstGeom prst="ellipse">
            <a:avLst/>
          </a:prstGeom>
          <a:noFill/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65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7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" grpId="0"/>
      <p:bldP spid="258" grpId="0"/>
      <p:bldP spid="259" grpId="0"/>
      <p:bldP spid="260" grpId="0"/>
      <p:bldP spid="264" grpId="0"/>
      <p:bldP spid="265" grpId="0"/>
      <p:bldP spid="26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patrick\AppData\Local\Temp\SNAGHTML2ecfdb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98" y="422974"/>
            <a:ext cx="8599990" cy="448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8359836" y="2511706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6800"/>
                </a:solidFill>
              </a:rPr>
              <a:t>-90°</a:t>
            </a:r>
            <a:endParaRPr lang="fr-FR" b="1" dirty="0">
              <a:solidFill>
                <a:srgbClr val="0068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385483" y="2812647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33CC"/>
                </a:solidFill>
              </a:rPr>
              <a:t>-90°</a:t>
            </a:r>
            <a:endParaRPr lang="fr-FR" b="1" dirty="0">
              <a:solidFill>
                <a:srgbClr val="0033CC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292509" y="3808070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-180°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767107" y="1875099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6800"/>
                </a:solidFill>
              </a:rPr>
              <a:t>-45°</a:t>
            </a:r>
            <a:endParaRPr lang="fr-FR" b="1" dirty="0">
              <a:solidFill>
                <a:srgbClr val="0068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132996" y="2465407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33CC"/>
                </a:solidFill>
              </a:rPr>
              <a:t>-75°</a:t>
            </a:r>
            <a:endParaRPr lang="fr-FR" b="1" dirty="0">
              <a:solidFill>
                <a:srgbClr val="0033CC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792378" y="2986267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-120°</a:t>
            </a:r>
            <a:endParaRPr lang="fr-FR" b="1" dirty="0">
              <a:solidFill>
                <a:srgbClr val="C00000"/>
              </a:solidFill>
            </a:endParaRPr>
          </a:p>
        </p:txBody>
      </p:sp>
      <p:cxnSp>
        <p:nvCxnSpPr>
          <p:cNvPr id="9" name="Connecteur droit 8"/>
          <p:cNvCxnSpPr/>
          <p:nvPr/>
        </p:nvCxnSpPr>
        <p:spPr bwMode="auto">
          <a:xfrm>
            <a:off x="5706320" y="2129741"/>
            <a:ext cx="0" cy="1099595"/>
          </a:xfrm>
          <a:prstGeom prst="line">
            <a:avLst/>
          </a:prstGeom>
          <a:ln w="50800"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 bwMode="auto">
          <a:xfrm>
            <a:off x="5590573" y="2141317"/>
            <a:ext cx="25464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onnecteur droit 13"/>
          <p:cNvCxnSpPr/>
          <p:nvPr/>
        </p:nvCxnSpPr>
        <p:spPr bwMode="auto">
          <a:xfrm>
            <a:off x="5590573" y="2569581"/>
            <a:ext cx="25464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necteur droit 14"/>
          <p:cNvCxnSpPr/>
          <p:nvPr/>
        </p:nvCxnSpPr>
        <p:spPr bwMode="auto">
          <a:xfrm>
            <a:off x="5590573" y="3206188"/>
            <a:ext cx="25464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7020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1" y="221677"/>
            <a:ext cx="8912479" cy="638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 bwMode="auto">
          <a:xfrm>
            <a:off x="763777" y="3560003"/>
            <a:ext cx="7735824" cy="306957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34153" y="3228724"/>
            <a:ext cx="7956395" cy="340386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772827" y="3866701"/>
            <a:ext cx="7735824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99576" y="4183572"/>
            <a:ext cx="7610681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43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2-HARMO 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155575"/>
            <a:ext cx="8521700" cy="670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6129338" y="1976438"/>
            <a:ext cx="1303337" cy="6397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92138" y="830263"/>
            <a:ext cx="195262" cy="21907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8364538" y="2438400"/>
            <a:ext cx="195262" cy="21907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6130925" y="1539875"/>
            <a:ext cx="795338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1311275" y="2957513"/>
            <a:ext cx="1531938" cy="6397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2860675" y="2949575"/>
            <a:ext cx="1168400" cy="6397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5494338" y="3025775"/>
            <a:ext cx="1947862" cy="436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1270000" y="3889375"/>
            <a:ext cx="1162050" cy="436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2428875" y="3905250"/>
            <a:ext cx="1144588" cy="436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3554413" y="3922713"/>
            <a:ext cx="1085850" cy="436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4654550" y="3922713"/>
            <a:ext cx="892175" cy="436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6770688" y="3871913"/>
            <a:ext cx="892175" cy="436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2689225" y="5260975"/>
            <a:ext cx="892175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2613025" y="5761038"/>
            <a:ext cx="892175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6397625" y="5286375"/>
            <a:ext cx="1257300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6362700" y="5776913"/>
            <a:ext cx="1257300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1754188" y="6361113"/>
            <a:ext cx="6532562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7078663" y="6604000"/>
            <a:ext cx="10922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54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animBg="1"/>
      <p:bldP spid="33800" grpId="0" animBg="1"/>
      <p:bldP spid="33801" grpId="0" animBg="1"/>
      <p:bldP spid="33802" grpId="0" animBg="1"/>
      <p:bldP spid="33803" grpId="0" animBg="1"/>
      <p:bldP spid="33804" grpId="0" animBg="1"/>
      <p:bldP spid="33805" grpId="0" animBg="1"/>
      <p:bldP spid="33806" grpId="0" animBg="1"/>
      <p:bldP spid="33807" grpId="0" animBg="1"/>
      <p:bldP spid="33808" grpId="0" animBg="1"/>
      <p:bldP spid="33809" grpId="0" animBg="1"/>
      <p:bldP spid="33810" grpId="0" animBg="1"/>
      <p:bldP spid="33811" grpId="0" animBg="1"/>
      <p:bldP spid="33812" grpId="0" animBg="1"/>
      <p:bldP spid="338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2-HARMO 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610" y="0"/>
            <a:ext cx="9391650" cy="669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6" name="Group 6"/>
          <p:cNvGrpSpPr>
            <a:grpSpLocks/>
          </p:cNvGrpSpPr>
          <p:nvPr/>
        </p:nvGrpSpPr>
        <p:grpSpPr bwMode="auto">
          <a:xfrm>
            <a:off x="3151823" y="1190625"/>
            <a:ext cx="144462" cy="134938"/>
            <a:chOff x="469" y="784"/>
            <a:chExt cx="91" cy="85"/>
          </a:xfrm>
        </p:grpSpPr>
        <p:sp>
          <p:nvSpPr>
            <p:cNvPr id="5154" name="Line 4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55" name="Line 5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2651760" y="2392363"/>
            <a:ext cx="942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600" b="1">
                <a:solidFill>
                  <a:srgbClr val="FF3300"/>
                </a:solidFill>
                <a:latin typeface="Times New Roman" pitchFamily="18" charset="0"/>
              </a:rPr>
              <a:t>20log(K)</a:t>
            </a:r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3235960" y="1249363"/>
            <a:ext cx="3167063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Text Box 9"/>
          <p:cNvSpPr txBox="1">
            <a:spLocks noChangeArrowheads="1"/>
          </p:cNvSpPr>
          <p:nvPr/>
        </p:nvSpPr>
        <p:spPr bwMode="auto">
          <a:xfrm>
            <a:off x="2843848" y="1516063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10</a:t>
            </a:r>
          </a:p>
        </p:txBody>
      </p:sp>
      <p:sp>
        <p:nvSpPr>
          <p:cNvPr id="5127" name="Text Box 10"/>
          <p:cNvSpPr txBox="1">
            <a:spLocks noChangeArrowheads="1"/>
          </p:cNvSpPr>
          <p:nvPr/>
        </p:nvSpPr>
        <p:spPr bwMode="auto">
          <a:xfrm>
            <a:off x="2843848" y="873125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20</a:t>
            </a:r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3116898" y="2239963"/>
            <a:ext cx="330200" cy="381000"/>
          </a:xfrm>
          <a:prstGeom prst="ellipse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>
            <a:off x="6250623" y="1250950"/>
            <a:ext cx="0" cy="13303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6204585" y="1676400"/>
            <a:ext cx="638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-20dB</a:t>
            </a:r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>
            <a:off x="5801360" y="2587625"/>
            <a:ext cx="568325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3218498" y="3408363"/>
            <a:ext cx="26162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3975735" y="3141663"/>
            <a:ext cx="841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1 décade</a:t>
            </a:r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>
            <a:off x="5853748" y="2462213"/>
            <a:ext cx="0" cy="1008062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0499" name="Group 19"/>
          <p:cNvGrpSpPr>
            <a:grpSpLocks/>
          </p:cNvGrpSpPr>
          <p:nvPr/>
        </p:nvGrpSpPr>
        <p:grpSpPr bwMode="auto">
          <a:xfrm>
            <a:off x="5780723" y="2524125"/>
            <a:ext cx="144462" cy="134938"/>
            <a:chOff x="469" y="784"/>
            <a:chExt cx="91" cy="85"/>
          </a:xfrm>
        </p:grpSpPr>
        <p:sp>
          <p:nvSpPr>
            <p:cNvPr id="5152" name="Line 20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53" name="Line 21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502" name="Line 22"/>
          <p:cNvSpPr>
            <a:spLocks noChangeShapeType="1"/>
          </p:cNvSpPr>
          <p:nvPr/>
        </p:nvSpPr>
        <p:spPr bwMode="auto">
          <a:xfrm>
            <a:off x="2964498" y="1120775"/>
            <a:ext cx="3414712" cy="1738313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0504" name="Group 24"/>
          <p:cNvGrpSpPr>
            <a:grpSpLocks/>
          </p:cNvGrpSpPr>
          <p:nvPr/>
        </p:nvGrpSpPr>
        <p:grpSpPr bwMode="auto">
          <a:xfrm>
            <a:off x="5290185" y="2281238"/>
            <a:ext cx="144463" cy="134937"/>
            <a:chOff x="469" y="784"/>
            <a:chExt cx="91" cy="85"/>
          </a:xfrm>
        </p:grpSpPr>
        <p:sp>
          <p:nvSpPr>
            <p:cNvPr id="5150" name="Line 25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51" name="Line 26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5075873" y="1624013"/>
            <a:ext cx="63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 = K</a:t>
            </a:r>
            <a:endParaRPr lang="fr-FR" altLang="fr-FR" sz="1400" b="1">
              <a:solidFill>
                <a:srgbClr val="FF3300"/>
              </a:solidFill>
              <a:latin typeface="Times New Roman" pitchFamily="18" charset="0"/>
            </a:endParaRPr>
          </a:p>
        </p:txBody>
      </p:sp>
      <p:grpSp>
        <p:nvGrpSpPr>
          <p:cNvPr id="20510" name="Group 30"/>
          <p:cNvGrpSpPr>
            <a:grpSpLocks/>
          </p:cNvGrpSpPr>
          <p:nvPr/>
        </p:nvGrpSpPr>
        <p:grpSpPr bwMode="auto">
          <a:xfrm>
            <a:off x="5079048" y="1630363"/>
            <a:ext cx="657225" cy="623887"/>
            <a:chOff x="1689" y="1131"/>
            <a:chExt cx="414" cy="393"/>
          </a:xfrm>
        </p:grpSpPr>
        <p:sp>
          <p:nvSpPr>
            <p:cNvPr id="5148" name="Line 28"/>
            <p:cNvSpPr>
              <a:spLocks noChangeShapeType="1"/>
            </p:cNvSpPr>
            <p:nvPr/>
          </p:nvSpPr>
          <p:spPr bwMode="auto">
            <a:xfrm flipV="1">
              <a:off x="1878" y="1347"/>
              <a:ext cx="15" cy="17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49" name="Oval 29"/>
            <p:cNvSpPr>
              <a:spLocks noChangeArrowheads="1"/>
            </p:cNvSpPr>
            <p:nvPr/>
          </p:nvSpPr>
          <p:spPr bwMode="auto">
            <a:xfrm>
              <a:off x="1689" y="1131"/>
              <a:ext cx="414" cy="213"/>
            </a:xfrm>
            <a:prstGeom prst="ellipse">
              <a:avLst/>
            </a:prstGeom>
            <a:noFill/>
            <a:ln w="28575" algn="ctr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grpSp>
        <p:nvGrpSpPr>
          <p:cNvPr id="20514" name="Group 34"/>
          <p:cNvGrpSpPr>
            <a:grpSpLocks/>
          </p:cNvGrpSpPr>
          <p:nvPr/>
        </p:nvGrpSpPr>
        <p:grpSpPr bwMode="auto">
          <a:xfrm>
            <a:off x="4223385" y="1312863"/>
            <a:ext cx="366713" cy="485775"/>
            <a:chOff x="1204" y="913"/>
            <a:chExt cx="231" cy="306"/>
          </a:xfrm>
        </p:grpSpPr>
        <p:sp>
          <p:nvSpPr>
            <p:cNvPr id="5145" name="Text Box 31"/>
            <p:cNvSpPr txBox="1">
              <a:spLocks noChangeArrowheads="1"/>
            </p:cNvSpPr>
            <p:nvPr/>
          </p:nvSpPr>
          <p:spPr bwMode="auto">
            <a:xfrm>
              <a:off x="1204" y="913"/>
              <a:ext cx="23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>
                  <a:solidFill>
                    <a:srgbClr val="FF3300"/>
                  </a:solidFill>
                  <a:latin typeface="Times New Roman" pitchFamily="18" charset="0"/>
                  <a:sym typeface="Symbol" pitchFamily="18" charset="2"/>
                </a:rPr>
                <a:t> K</a:t>
              </a:r>
              <a:endParaRPr lang="fr-FR" altLang="fr-FR" sz="1400" b="1">
                <a:solidFill>
                  <a:srgbClr val="FF3300"/>
                </a:solidFill>
                <a:latin typeface="Times New Roman" pitchFamily="18" charset="0"/>
              </a:endParaRPr>
            </a:p>
          </p:txBody>
        </p:sp>
        <p:sp>
          <p:nvSpPr>
            <p:cNvPr id="5146" name="Text Box 32"/>
            <p:cNvSpPr txBox="1">
              <a:spLocks noChangeArrowheads="1"/>
            </p:cNvSpPr>
            <p:nvPr/>
          </p:nvSpPr>
          <p:spPr bwMode="auto">
            <a:xfrm>
              <a:off x="1222" y="1027"/>
              <a:ext cx="20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>
                  <a:solidFill>
                    <a:srgbClr val="FF3300"/>
                  </a:solidFill>
                  <a:latin typeface="Times New Roman" pitchFamily="18" charset="0"/>
                  <a:sym typeface="Symbol" pitchFamily="18" charset="2"/>
                </a:rPr>
                <a:t> p</a:t>
              </a:r>
              <a:endParaRPr lang="fr-FR" altLang="fr-FR" sz="1400" b="1">
                <a:solidFill>
                  <a:srgbClr val="FF3300"/>
                </a:solidFill>
                <a:latin typeface="Times New Roman" pitchFamily="18" charset="0"/>
              </a:endParaRPr>
            </a:p>
          </p:txBody>
        </p:sp>
        <p:sp>
          <p:nvSpPr>
            <p:cNvPr id="5147" name="Line 33"/>
            <p:cNvSpPr>
              <a:spLocks noChangeShapeType="1"/>
            </p:cNvSpPr>
            <p:nvPr/>
          </p:nvSpPr>
          <p:spPr bwMode="auto">
            <a:xfrm>
              <a:off x="1269" y="1083"/>
              <a:ext cx="12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41" name="Text Box 35"/>
          <p:cNvSpPr txBox="1">
            <a:spLocks noChangeArrowheads="1"/>
          </p:cNvSpPr>
          <p:nvPr/>
        </p:nvSpPr>
        <p:spPr bwMode="auto">
          <a:xfrm>
            <a:off x="2772410" y="5232400"/>
            <a:ext cx="463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-90</a:t>
            </a:r>
          </a:p>
        </p:txBody>
      </p:sp>
      <p:sp>
        <p:nvSpPr>
          <p:cNvPr id="5142" name="Text Box 36"/>
          <p:cNvSpPr txBox="1">
            <a:spLocks noChangeArrowheads="1"/>
          </p:cNvSpPr>
          <p:nvPr/>
        </p:nvSpPr>
        <p:spPr bwMode="auto">
          <a:xfrm>
            <a:off x="2670810" y="5891213"/>
            <a:ext cx="565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-180</a:t>
            </a:r>
          </a:p>
        </p:txBody>
      </p:sp>
      <p:sp>
        <p:nvSpPr>
          <p:cNvPr id="20522" name="Text Box 42"/>
          <p:cNvSpPr txBox="1">
            <a:spLocks noChangeArrowheads="1"/>
          </p:cNvSpPr>
          <p:nvPr/>
        </p:nvSpPr>
        <p:spPr bwMode="auto">
          <a:xfrm>
            <a:off x="3493135" y="3673475"/>
            <a:ext cx="3746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3000" b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?</a:t>
            </a:r>
            <a:endParaRPr lang="fr-FR" altLang="fr-FR" sz="30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20523" name="Line 43"/>
          <p:cNvSpPr>
            <a:spLocks noChangeShapeType="1"/>
          </p:cNvSpPr>
          <p:nvPr/>
        </p:nvSpPr>
        <p:spPr bwMode="auto">
          <a:xfrm flipV="1">
            <a:off x="3126423" y="5389563"/>
            <a:ext cx="3041650" cy="4762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7285154" y="-165100"/>
            <a:ext cx="4392408" cy="67719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9025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-3.7037E-6 C -0.00972 -0.00115 -0.02292 -0.00231 -0.0309 -0.0037 C -0.03889 -0.00509 -0.0434 0.00324 -0.04479 -0.00879 C -0.04618 -0.02083 -0.04062 -0.05486 -0.03924 -0.07662 C -0.03785 -0.09838 -0.03628 -0.12083 -0.03646 -0.13958 C -0.03663 -0.15833 -0.03837 -0.17361 -0.0401 -0.18889 " pathEditMode="relative" rAng="0" ptsTypes="aaaaaA">
                                      <p:cBhvr>
                                        <p:cTn id="12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3" y="-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3000"/>
                                        <p:tgtEl>
                                          <p:spTgt spid="2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20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  <p:bldP spid="20487" grpId="1"/>
      <p:bldP spid="20488" grpId="0" animBg="1"/>
      <p:bldP spid="20491" grpId="0" animBg="1"/>
      <p:bldP spid="20492" grpId="0" animBg="1"/>
      <p:bldP spid="20493" grpId="0"/>
      <p:bldP spid="20494" grpId="0" animBg="1"/>
      <p:bldP spid="20495" grpId="0" animBg="1"/>
      <p:bldP spid="20496" grpId="0"/>
      <p:bldP spid="20497" grpId="0" animBg="1"/>
      <p:bldP spid="20502" grpId="0" animBg="1"/>
      <p:bldP spid="20507" grpId="0"/>
      <p:bldP spid="20522" grpId="0"/>
      <p:bldP spid="20522" grpId="1"/>
      <p:bldP spid="2052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1" y="221677"/>
            <a:ext cx="8912479" cy="638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 bwMode="auto">
          <a:xfrm>
            <a:off x="894079" y="4169603"/>
            <a:ext cx="7564881" cy="306957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34153" y="3228724"/>
            <a:ext cx="7956395" cy="340386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99577" y="4478212"/>
            <a:ext cx="7563704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62000" y="3848484"/>
            <a:ext cx="7728548" cy="340386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2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39" y="67377"/>
            <a:ext cx="8696960" cy="4154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 algn="ctr">
                <a:solidFill>
                  <a:srgbClr val="FF33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28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35" y="477520"/>
            <a:ext cx="9227525" cy="591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 algn="ctr">
                <a:solidFill>
                  <a:srgbClr val="FF33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4939983" y="2882617"/>
            <a:ext cx="144462" cy="134938"/>
            <a:chOff x="469" y="784"/>
            <a:chExt cx="91" cy="85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075669" y="2687557"/>
            <a:ext cx="942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600" b="1" dirty="0">
                <a:solidFill>
                  <a:srgbClr val="FF3300"/>
                </a:solidFill>
                <a:latin typeface="Times New Roman" pitchFamily="18" charset="0"/>
              </a:rPr>
              <a:t>20log(K)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5008880" y="2961675"/>
            <a:ext cx="359156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530408" y="1531655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rgbClr val="0000FF"/>
                </a:solidFill>
                <a:latin typeface="Times New Roman" pitchFamily="18" charset="0"/>
              </a:rPr>
              <a:t>10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499928" y="858237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rgbClr val="0000FF"/>
                </a:solidFill>
                <a:latin typeface="Times New Roman" pitchFamily="18" charset="0"/>
              </a:rPr>
              <a:t>20</a:t>
            </a:r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4844098" y="2194594"/>
            <a:ext cx="388302" cy="558765"/>
          </a:xfrm>
          <a:prstGeom prst="ellipse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8457594" y="1905352"/>
            <a:ext cx="68640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 dirty="0" smtClean="0">
                <a:solidFill>
                  <a:srgbClr val="0000FF"/>
                </a:solidFill>
                <a:latin typeface="Times New Roman" pitchFamily="18" charset="0"/>
              </a:rPr>
              <a:t>+20dB</a:t>
            </a:r>
            <a:endParaRPr lang="fr-FR" altLang="fr-FR" sz="14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7975600" y="1577057"/>
            <a:ext cx="568325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5047298" y="1290320"/>
            <a:ext cx="2958782" cy="3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5963574" y="1043270"/>
            <a:ext cx="841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rgbClr val="0000FF"/>
                </a:solidFill>
                <a:latin typeface="Times New Roman" pitchFamily="18" charset="0"/>
              </a:rPr>
              <a:t>1 décade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7997508" y="1212884"/>
            <a:ext cx="0" cy="565116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8" name="Group 19"/>
          <p:cNvGrpSpPr>
            <a:grpSpLocks/>
          </p:cNvGrpSpPr>
          <p:nvPr/>
        </p:nvGrpSpPr>
        <p:grpSpPr bwMode="auto">
          <a:xfrm>
            <a:off x="7924483" y="1518637"/>
            <a:ext cx="144462" cy="134938"/>
            <a:chOff x="469" y="784"/>
            <a:chExt cx="91" cy="85"/>
          </a:xfrm>
        </p:grpSpPr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1" name="Line 22"/>
          <p:cNvSpPr>
            <a:spLocks noChangeShapeType="1"/>
          </p:cNvSpPr>
          <p:nvPr/>
        </p:nvSpPr>
        <p:spPr bwMode="auto">
          <a:xfrm flipV="1">
            <a:off x="4794011" y="1274527"/>
            <a:ext cx="3891280" cy="178816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2" name="Group 24"/>
          <p:cNvGrpSpPr>
            <a:grpSpLocks/>
          </p:cNvGrpSpPr>
          <p:nvPr/>
        </p:nvGrpSpPr>
        <p:grpSpPr bwMode="auto">
          <a:xfrm>
            <a:off x="6235065" y="2312070"/>
            <a:ext cx="144463" cy="134937"/>
            <a:chOff x="469" y="784"/>
            <a:chExt cx="91" cy="85"/>
          </a:xfrm>
        </p:grpSpPr>
        <p:sp>
          <p:nvSpPr>
            <p:cNvPr id="23" name="Line 25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Line 26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 Box 27"/>
          <p:cNvSpPr txBox="1">
            <a:spLocks noChangeArrowheads="1"/>
          </p:cNvSpPr>
          <p:nvPr/>
        </p:nvSpPr>
        <p:spPr bwMode="auto">
          <a:xfrm>
            <a:off x="5476123" y="1766605"/>
            <a:ext cx="77938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 = </a:t>
            </a:r>
            <a:r>
              <a:rPr lang="fr-FR" altLang="fr-FR" sz="1400" b="1" dirty="0" smtClean="0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1/K</a:t>
            </a:r>
            <a:endParaRPr lang="fr-FR" altLang="fr-FR" sz="14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grpSp>
        <p:nvGrpSpPr>
          <p:cNvPr id="26" name="Group 30"/>
          <p:cNvGrpSpPr>
            <a:grpSpLocks/>
          </p:cNvGrpSpPr>
          <p:nvPr/>
        </p:nvGrpSpPr>
        <p:grpSpPr bwMode="auto">
          <a:xfrm>
            <a:off x="5424489" y="1752638"/>
            <a:ext cx="864711" cy="579438"/>
            <a:chOff x="1689" y="1131"/>
            <a:chExt cx="419" cy="365"/>
          </a:xfrm>
        </p:grpSpPr>
        <p:sp>
          <p:nvSpPr>
            <p:cNvPr id="27" name="Line 28"/>
            <p:cNvSpPr>
              <a:spLocks noChangeShapeType="1"/>
            </p:cNvSpPr>
            <p:nvPr/>
          </p:nvSpPr>
          <p:spPr bwMode="auto">
            <a:xfrm flipH="1" flipV="1">
              <a:off x="2019" y="1329"/>
              <a:ext cx="89" cy="16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Oval 29"/>
            <p:cNvSpPr>
              <a:spLocks noChangeArrowheads="1"/>
            </p:cNvSpPr>
            <p:nvPr/>
          </p:nvSpPr>
          <p:spPr bwMode="auto">
            <a:xfrm>
              <a:off x="1689" y="1131"/>
              <a:ext cx="414" cy="213"/>
            </a:xfrm>
            <a:prstGeom prst="ellipse">
              <a:avLst/>
            </a:prstGeom>
            <a:noFill/>
            <a:ln w="28575" algn="ctr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grpSp>
        <p:nvGrpSpPr>
          <p:cNvPr id="29" name="Group 34"/>
          <p:cNvGrpSpPr>
            <a:grpSpLocks/>
          </p:cNvGrpSpPr>
          <p:nvPr/>
        </p:nvGrpSpPr>
        <p:grpSpPr bwMode="auto">
          <a:xfrm>
            <a:off x="794917" y="870170"/>
            <a:ext cx="1576388" cy="588963"/>
            <a:chOff x="1252" y="850"/>
            <a:chExt cx="993" cy="371"/>
          </a:xfrm>
        </p:grpSpPr>
        <p:sp>
          <p:nvSpPr>
            <p:cNvPr id="30" name="Text Box 31"/>
            <p:cNvSpPr txBox="1">
              <a:spLocks noChangeArrowheads="1"/>
            </p:cNvSpPr>
            <p:nvPr/>
          </p:nvSpPr>
          <p:spPr bwMode="auto">
            <a:xfrm>
              <a:off x="1252" y="850"/>
              <a:ext cx="9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rgbClr val="FF3300"/>
                  </a:solidFill>
                  <a:latin typeface="Times New Roman" pitchFamily="18" charset="0"/>
                  <a:sym typeface="Symbol" pitchFamily="18" charset="2"/>
                </a:rPr>
                <a:t> </a:t>
              </a:r>
              <a:r>
                <a:rPr lang="fr-FR" altLang="fr-FR" b="1" dirty="0" smtClean="0">
                  <a:solidFill>
                    <a:schemeClr val="accent1">
                      <a:lumMod val="25000"/>
                    </a:schemeClr>
                  </a:solidFill>
                  <a:latin typeface="Times New Roman" pitchFamily="18" charset="0"/>
                  <a:sym typeface="Symbol" pitchFamily="18" charset="2"/>
                </a:rPr>
                <a:t>H(j</a:t>
              </a:r>
              <a:r>
                <a:rPr lang="fr-FR" altLang="fr-FR" b="1" dirty="0" smtClean="0">
                  <a:solidFill>
                    <a:schemeClr val="accent1">
                      <a:lumMod val="25000"/>
                    </a:schemeClr>
                  </a:solidFill>
                  <a:latin typeface="Times New Roman" pitchFamily="18" charset="0"/>
                  <a:sym typeface="Symbol"/>
                </a:rPr>
                <a:t></a:t>
              </a:r>
              <a:r>
                <a:rPr lang="fr-FR" altLang="fr-FR" b="1" dirty="0" smtClean="0">
                  <a:solidFill>
                    <a:schemeClr val="accent1">
                      <a:lumMod val="25000"/>
                    </a:schemeClr>
                  </a:solidFill>
                  <a:latin typeface="Times New Roman" pitchFamily="18" charset="0"/>
                  <a:sym typeface="Symbol" pitchFamily="18" charset="2"/>
                </a:rPr>
                <a:t>) = K</a:t>
              </a:r>
              <a:r>
                <a:rPr lang="fr-FR" altLang="fr-FR" b="1" dirty="0">
                  <a:solidFill>
                    <a:schemeClr val="accent1">
                      <a:lumMod val="25000"/>
                    </a:schemeClr>
                  </a:solidFill>
                  <a:latin typeface="Times New Roman" pitchFamily="18" charset="0"/>
                  <a:sym typeface="Symbol" pitchFamily="18" charset="2"/>
                </a:rPr>
                <a:t>. </a:t>
              </a:r>
              <a:r>
                <a:rPr lang="fr-FR" altLang="fr-FR" b="1" dirty="0" smtClean="0">
                  <a:solidFill>
                    <a:schemeClr val="accent1">
                      <a:lumMod val="25000"/>
                    </a:schemeClr>
                  </a:solidFill>
                  <a:latin typeface="Times New Roman" pitchFamily="18" charset="0"/>
                  <a:sym typeface="Symbol" pitchFamily="18" charset="2"/>
                </a:rPr>
                <a:t>j</a:t>
              </a:r>
              <a:r>
                <a:rPr lang="fr-FR" altLang="fr-FR" b="1" dirty="0" smtClean="0">
                  <a:solidFill>
                    <a:schemeClr val="accent1">
                      <a:lumMod val="25000"/>
                    </a:schemeClr>
                  </a:solidFill>
                  <a:latin typeface="Times New Roman" pitchFamily="18" charset="0"/>
                  <a:sym typeface="Symbol"/>
                </a:rPr>
                <a:t></a:t>
              </a:r>
              <a:endParaRPr lang="fr-FR" altLang="fr-FR" b="1" dirty="0">
                <a:solidFill>
                  <a:schemeClr val="accent1">
                    <a:lumMod val="25000"/>
                  </a:schemeClr>
                </a:solidFill>
                <a:latin typeface="Times New Roman" pitchFamily="18" charset="0"/>
              </a:endParaRPr>
            </a:p>
          </p:txBody>
        </p:sp>
        <p:sp>
          <p:nvSpPr>
            <p:cNvPr id="31" name="Text Box 32"/>
            <p:cNvSpPr txBox="1">
              <a:spLocks noChangeArrowheads="1"/>
            </p:cNvSpPr>
            <p:nvPr/>
          </p:nvSpPr>
          <p:spPr bwMode="auto">
            <a:xfrm>
              <a:off x="1253" y="1027"/>
              <a:ext cx="145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rgbClr val="FF3300"/>
                  </a:solidFill>
                  <a:latin typeface="Times New Roman" pitchFamily="18" charset="0"/>
                  <a:sym typeface="Symbol" pitchFamily="18" charset="2"/>
                </a:rPr>
                <a:t> </a:t>
              </a:r>
              <a:endParaRPr lang="fr-FR" altLang="fr-FR" sz="1400" b="1" dirty="0">
                <a:solidFill>
                  <a:srgbClr val="FF3300"/>
                </a:solidFill>
                <a:latin typeface="Times New Roman" pitchFamily="18" charset="0"/>
              </a:endParaRPr>
            </a:p>
          </p:txBody>
        </p:sp>
      </p:grp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4418330" y="5441032"/>
            <a:ext cx="463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rgbClr val="0000FF"/>
                </a:solidFill>
                <a:latin typeface="Times New Roman" pitchFamily="18" charset="0"/>
              </a:rPr>
              <a:t>-90</a:t>
            </a:r>
          </a:p>
        </p:txBody>
      </p:sp>
      <p:sp>
        <p:nvSpPr>
          <p:cNvPr id="34" name="Text Box 36"/>
          <p:cNvSpPr txBox="1">
            <a:spLocks noChangeArrowheads="1"/>
          </p:cNvSpPr>
          <p:nvPr/>
        </p:nvSpPr>
        <p:spPr bwMode="auto">
          <a:xfrm>
            <a:off x="4357370" y="6130325"/>
            <a:ext cx="565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rgbClr val="0000FF"/>
                </a:solidFill>
                <a:latin typeface="Times New Roman" pitchFamily="18" charset="0"/>
              </a:rPr>
              <a:t>-180</a:t>
            </a:r>
          </a:p>
        </p:txBody>
      </p:sp>
      <p:sp>
        <p:nvSpPr>
          <p:cNvPr id="35" name="Text Box 42"/>
          <p:cNvSpPr txBox="1">
            <a:spLocks noChangeArrowheads="1"/>
          </p:cNvSpPr>
          <p:nvPr/>
        </p:nvSpPr>
        <p:spPr bwMode="auto">
          <a:xfrm>
            <a:off x="5362575" y="3750027"/>
            <a:ext cx="3746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3000" b="1" dirty="0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?</a:t>
            </a:r>
            <a:endParaRPr lang="fr-FR" altLang="fr-FR" sz="30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36" name="Line 43"/>
          <p:cNvSpPr>
            <a:spLocks noChangeShapeType="1"/>
          </p:cNvSpPr>
          <p:nvPr/>
        </p:nvSpPr>
        <p:spPr bwMode="auto">
          <a:xfrm flipV="1">
            <a:off x="5006023" y="4226595"/>
            <a:ext cx="3041650" cy="4762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4499626" y="2923575"/>
            <a:ext cx="42351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 dirty="0" smtClean="0">
                <a:solidFill>
                  <a:srgbClr val="0000FF"/>
                </a:solidFill>
                <a:latin typeface="Times New Roman" pitchFamily="18" charset="0"/>
              </a:rPr>
              <a:t>-10</a:t>
            </a:r>
            <a:endParaRPr lang="fr-FR" altLang="fr-FR" sz="14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40" name="Text Box 9"/>
          <p:cNvSpPr txBox="1">
            <a:spLocks noChangeArrowheads="1"/>
          </p:cNvSpPr>
          <p:nvPr/>
        </p:nvSpPr>
        <p:spPr bwMode="auto">
          <a:xfrm>
            <a:off x="4499626" y="3614455"/>
            <a:ext cx="42351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 dirty="0" smtClean="0">
                <a:solidFill>
                  <a:srgbClr val="0000FF"/>
                </a:solidFill>
                <a:latin typeface="Times New Roman" pitchFamily="18" charset="0"/>
              </a:rPr>
              <a:t>-20</a:t>
            </a:r>
            <a:endParaRPr lang="fr-FR" altLang="fr-FR" sz="14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41" name="Line 12"/>
          <p:cNvSpPr>
            <a:spLocks noChangeShapeType="1"/>
          </p:cNvSpPr>
          <p:nvPr/>
        </p:nvSpPr>
        <p:spPr bwMode="auto">
          <a:xfrm flipV="1">
            <a:off x="8404543" y="1566262"/>
            <a:ext cx="0" cy="1405538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" name="Text Box 35"/>
          <p:cNvSpPr txBox="1">
            <a:spLocks noChangeArrowheads="1"/>
          </p:cNvSpPr>
          <p:nvPr/>
        </p:nvSpPr>
        <p:spPr bwMode="auto">
          <a:xfrm>
            <a:off x="4418330" y="4089752"/>
            <a:ext cx="463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 dirty="0" smtClean="0">
                <a:solidFill>
                  <a:srgbClr val="0000FF"/>
                </a:solidFill>
                <a:latin typeface="Times New Roman" pitchFamily="18" charset="0"/>
              </a:rPr>
              <a:t>+90</a:t>
            </a:r>
            <a:endParaRPr lang="fr-FR" altLang="fr-FR" sz="14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43" name="Rectangle 4"/>
          <p:cNvSpPr>
            <a:spLocks noChangeArrowheads="1"/>
          </p:cNvSpPr>
          <p:nvPr/>
        </p:nvSpPr>
        <p:spPr bwMode="auto">
          <a:xfrm>
            <a:off x="1647111" y="1748590"/>
            <a:ext cx="2387477" cy="352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4" name="Rectangle 4"/>
          <p:cNvSpPr>
            <a:spLocks noChangeArrowheads="1"/>
          </p:cNvSpPr>
          <p:nvPr/>
        </p:nvSpPr>
        <p:spPr bwMode="auto">
          <a:xfrm>
            <a:off x="1647111" y="2255584"/>
            <a:ext cx="2387477" cy="352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5" name="Rectangle 4"/>
          <p:cNvSpPr>
            <a:spLocks noChangeArrowheads="1"/>
          </p:cNvSpPr>
          <p:nvPr/>
        </p:nvSpPr>
        <p:spPr bwMode="auto">
          <a:xfrm>
            <a:off x="379626" y="1766697"/>
            <a:ext cx="1096089" cy="352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6" name="Rectangle 4"/>
          <p:cNvSpPr>
            <a:spLocks noChangeArrowheads="1"/>
          </p:cNvSpPr>
          <p:nvPr/>
        </p:nvSpPr>
        <p:spPr bwMode="auto">
          <a:xfrm>
            <a:off x="379626" y="2246529"/>
            <a:ext cx="1096089" cy="352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7" name="Rectangle 4"/>
          <p:cNvSpPr>
            <a:spLocks noChangeArrowheads="1"/>
          </p:cNvSpPr>
          <p:nvPr/>
        </p:nvSpPr>
        <p:spPr bwMode="auto">
          <a:xfrm>
            <a:off x="1647111" y="3740352"/>
            <a:ext cx="2387477" cy="352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424894" y="3740352"/>
            <a:ext cx="1041767" cy="352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9" name="Rectangle 4"/>
          <p:cNvSpPr>
            <a:spLocks noChangeArrowheads="1"/>
          </p:cNvSpPr>
          <p:nvPr/>
        </p:nvSpPr>
        <p:spPr bwMode="auto">
          <a:xfrm>
            <a:off x="415840" y="4238293"/>
            <a:ext cx="1077982" cy="315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0" name="Rectangle 4"/>
          <p:cNvSpPr>
            <a:spLocks noChangeArrowheads="1"/>
          </p:cNvSpPr>
          <p:nvPr/>
        </p:nvSpPr>
        <p:spPr bwMode="auto">
          <a:xfrm>
            <a:off x="1629004" y="4238293"/>
            <a:ext cx="2273040" cy="3518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1" name="Rectangle 4"/>
          <p:cNvSpPr>
            <a:spLocks noChangeArrowheads="1"/>
          </p:cNvSpPr>
          <p:nvPr/>
        </p:nvSpPr>
        <p:spPr bwMode="auto">
          <a:xfrm>
            <a:off x="379626" y="4754339"/>
            <a:ext cx="1096089" cy="352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2" name="Rectangle 4"/>
          <p:cNvSpPr>
            <a:spLocks noChangeArrowheads="1"/>
          </p:cNvSpPr>
          <p:nvPr/>
        </p:nvSpPr>
        <p:spPr bwMode="auto">
          <a:xfrm>
            <a:off x="1619952" y="4754341"/>
            <a:ext cx="2387477" cy="352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7" name="Rectangle 4"/>
          <p:cNvSpPr>
            <a:spLocks noChangeArrowheads="1"/>
          </p:cNvSpPr>
          <p:nvPr/>
        </p:nvSpPr>
        <p:spPr bwMode="auto">
          <a:xfrm>
            <a:off x="424894" y="2744467"/>
            <a:ext cx="1041767" cy="352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8" name="Rectangle 4"/>
          <p:cNvSpPr>
            <a:spLocks noChangeArrowheads="1"/>
          </p:cNvSpPr>
          <p:nvPr/>
        </p:nvSpPr>
        <p:spPr bwMode="auto">
          <a:xfrm>
            <a:off x="1647111" y="2735417"/>
            <a:ext cx="2387477" cy="352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9" name="Rectangle 4"/>
          <p:cNvSpPr>
            <a:spLocks noChangeArrowheads="1"/>
          </p:cNvSpPr>
          <p:nvPr/>
        </p:nvSpPr>
        <p:spPr bwMode="auto">
          <a:xfrm>
            <a:off x="1647111" y="3269572"/>
            <a:ext cx="2387477" cy="352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60" name="Rectangle 4"/>
          <p:cNvSpPr>
            <a:spLocks noChangeArrowheads="1"/>
          </p:cNvSpPr>
          <p:nvPr/>
        </p:nvSpPr>
        <p:spPr bwMode="auto">
          <a:xfrm>
            <a:off x="424894" y="3287675"/>
            <a:ext cx="1041767" cy="352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</p:spTree>
    <p:extLst>
      <p:ext uri="{BB962C8B-B14F-4D97-AF65-F5344CB8AC3E}">
        <p14:creationId xmlns:p14="http://schemas.microsoft.com/office/powerpoint/2010/main" val="118486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 animBg="1"/>
      <p:bldP spid="13" grpId="0"/>
      <p:bldP spid="14" grpId="0" animBg="1"/>
      <p:bldP spid="15" grpId="0" animBg="1"/>
      <p:bldP spid="16" grpId="0"/>
      <p:bldP spid="17" grpId="0" animBg="1"/>
      <p:bldP spid="21" grpId="0" animBg="1"/>
      <p:bldP spid="25" grpId="0"/>
      <p:bldP spid="35" grpId="0"/>
      <p:bldP spid="35" grpId="1"/>
      <p:bldP spid="36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1" y="221677"/>
            <a:ext cx="8912479" cy="638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 bwMode="auto">
          <a:xfrm>
            <a:off x="924559" y="4443923"/>
            <a:ext cx="7575041" cy="306957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34153" y="3228724"/>
            <a:ext cx="7956395" cy="340386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99576" y="4752532"/>
            <a:ext cx="7610681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21360" y="3818004"/>
            <a:ext cx="7769188" cy="340386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95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2-HARMO 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875"/>
            <a:ext cx="9144000" cy="579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6002338" y="1890713"/>
            <a:ext cx="1531937" cy="6397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3571875" y="3062288"/>
            <a:ext cx="582613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1041400" y="5046663"/>
            <a:ext cx="1176338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2228850" y="4953000"/>
            <a:ext cx="2352675" cy="528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6692900" y="5588000"/>
            <a:ext cx="1647825" cy="282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6152" name="Rectangle 15"/>
          <p:cNvSpPr>
            <a:spLocks noChangeArrowheads="1"/>
          </p:cNvSpPr>
          <p:nvPr/>
        </p:nvSpPr>
        <p:spPr bwMode="auto">
          <a:xfrm>
            <a:off x="4224338" y="3025775"/>
            <a:ext cx="3013075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aphicFrame>
        <p:nvGraphicFramePr>
          <p:cNvPr id="6153" name="Object 14"/>
          <p:cNvGraphicFramePr>
            <a:graphicFrameLocks noChangeAspect="1"/>
          </p:cNvGraphicFramePr>
          <p:nvPr/>
        </p:nvGraphicFramePr>
        <p:xfrm>
          <a:off x="4286250" y="2900363"/>
          <a:ext cx="1706563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8" name="Equation" r:id="rId5" imgW="1206500" imgH="469900" progId="Equation.DSMT4">
                  <p:embed/>
                </p:oleObj>
              </mc:Choice>
              <mc:Fallback>
                <p:oleObj name="Equation" r:id="rId5" imgW="12065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0" y="2900363"/>
                        <a:ext cx="1706563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4237038" y="2924175"/>
            <a:ext cx="1947862" cy="6794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6155" name="Rectangle 16"/>
          <p:cNvSpPr>
            <a:spLocks noChangeArrowheads="1"/>
          </p:cNvSpPr>
          <p:nvPr/>
        </p:nvSpPr>
        <p:spPr bwMode="auto">
          <a:xfrm>
            <a:off x="3784600" y="3913188"/>
            <a:ext cx="3563938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aphicFrame>
        <p:nvGraphicFramePr>
          <p:cNvPr id="6156" name="Object 17"/>
          <p:cNvGraphicFramePr>
            <a:graphicFrameLocks noChangeAspect="1"/>
          </p:cNvGraphicFramePr>
          <p:nvPr/>
        </p:nvGraphicFramePr>
        <p:xfrm>
          <a:off x="4364038" y="3838575"/>
          <a:ext cx="269557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9" name="Equation" r:id="rId7" imgW="1905000" imgH="279400" progId="Equation.DSMT4">
                  <p:embed/>
                </p:oleObj>
              </mc:Choice>
              <mc:Fallback>
                <p:oleObj name="Equation" r:id="rId7" imgW="19050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4038" y="3838575"/>
                        <a:ext cx="269557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4084638" y="3851275"/>
            <a:ext cx="2022475" cy="40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6113463" y="3851275"/>
            <a:ext cx="1008062" cy="40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6159" name="Rectangle 21"/>
          <p:cNvSpPr>
            <a:spLocks noChangeArrowheads="1"/>
          </p:cNvSpPr>
          <p:nvPr/>
        </p:nvSpPr>
        <p:spPr bwMode="auto">
          <a:xfrm>
            <a:off x="2058988" y="2919413"/>
            <a:ext cx="1211262" cy="717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aphicFrame>
        <p:nvGraphicFramePr>
          <p:cNvPr id="6160" name="Object 20"/>
          <p:cNvGraphicFramePr>
            <a:graphicFrameLocks noChangeAspect="1"/>
          </p:cNvGraphicFramePr>
          <p:nvPr/>
        </p:nvGraphicFramePr>
        <p:xfrm>
          <a:off x="2109788" y="2928938"/>
          <a:ext cx="1023937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0" name="Equation" r:id="rId9" imgW="723586" imgH="469696" progId="Equation.DSMT4">
                  <p:embed/>
                </p:oleObj>
              </mc:Choice>
              <mc:Fallback>
                <p:oleObj name="Equation" r:id="rId9" imgW="723586" imgH="46969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8" y="2928938"/>
                        <a:ext cx="1023937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2136775" y="2946400"/>
            <a:ext cx="1169988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2057400" y="3262313"/>
            <a:ext cx="1211263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0643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3" grpId="0" animBg="1"/>
      <p:bldP spid="29706" grpId="0" animBg="1"/>
      <p:bldP spid="29707" grpId="0" animBg="1"/>
      <p:bldP spid="29708" grpId="0" animBg="1"/>
      <p:bldP spid="29704" grpId="0" animBg="1"/>
      <p:bldP spid="29705" grpId="0" animBg="1"/>
      <p:bldP spid="29715" grpId="0" animBg="1"/>
      <p:bldP spid="29701" grpId="0" animBg="1"/>
      <p:bldP spid="2970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2-HARMO 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0"/>
            <a:ext cx="9024937" cy="666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5748338" y="876300"/>
            <a:ext cx="1497012" cy="360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7294563" y="838200"/>
            <a:ext cx="247650" cy="360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5780088" y="1477963"/>
            <a:ext cx="1198562" cy="360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6992938" y="1460500"/>
            <a:ext cx="614362" cy="360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175" name="Rectangle 14"/>
          <p:cNvSpPr>
            <a:spLocks noChangeArrowheads="1"/>
          </p:cNvSpPr>
          <p:nvPr/>
        </p:nvSpPr>
        <p:spPr bwMode="auto">
          <a:xfrm>
            <a:off x="6967538" y="2074863"/>
            <a:ext cx="153987" cy="360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5830888" y="2093913"/>
            <a:ext cx="1550987" cy="360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1468438" y="3694113"/>
            <a:ext cx="1036637" cy="360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178" name="Rectangle 25"/>
          <p:cNvSpPr>
            <a:spLocks noChangeArrowheads="1"/>
          </p:cNvSpPr>
          <p:nvPr/>
        </p:nvSpPr>
        <p:spPr bwMode="auto">
          <a:xfrm>
            <a:off x="5614988" y="3656013"/>
            <a:ext cx="827087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700" name="Rectangle 28"/>
          <p:cNvSpPr>
            <a:spLocks noChangeArrowheads="1"/>
          </p:cNvSpPr>
          <p:nvPr/>
        </p:nvSpPr>
        <p:spPr bwMode="auto">
          <a:xfrm>
            <a:off x="2182813" y="4179888"/>
            <a:ext cx="1854200" cy="284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701" name="Rectangle 29"/>
          <p:cNvSpPr>
            <a:spLocks noChangeArrowheads="1"/>
          </p:cNvSpPr>
          <p:nvPr/>
        </p:nvSpPr>
        <p:spPr bwMode="auto">
          <a:xfrm>
            <a:off x="4821238" y="3532188"/>
            <a:ext cx="3195637" cy="284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191" name="Rectangle 42"/>
          <p:cNvSpPr>
            <a:spLocks noChangeArrowheads="1"/>
          </p:cNvSpPr>
          <p:nvPr/>
        </p:nvSpPr>
        <p:spPr bwMode="auto">
          <a:xfrm>
            <a:off x="7424738" y="2117725"/>
            <a:ext cx="427037" cy="307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192" name="Text Box 41"/>
          <p:cNvSpPr txBox="1">
            <a:spLocks noChangeArrowheads="1"/>
          </p:cNvSpPr>
          <p:nvPr/>
        </p:nvSpPr>
        <p:spPr bwMode="auto">
          <a:xfrm>
            <a:off x="7312025" y="2017713"/>
            <a:ext cx="725488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300" b="1">
                <a:solidFill>
                  <a:srgbClr val="0000FF"/>
                </a:solidFill>
                <a:latin typeface="Times New Roman" pitchFamily="18" charset="0"/>
              </a:rPr>
              <a:t>-</a:t>
            </a:r>
            <a:r>
              <a:rPr lang="fr-FR" altLang="fr-FR" sz="2300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/2</a:t>
            </a:r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7415213" y="2111375"/>
            <a:ext cx="503237" cy="360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194" name="Rectangle 49"/>
          <p:cNvSpPr>
            <a:spLocks noChangeArrowheads="1"/>
          </p:cNvSpPr>
          <p:nvPr/>
        </p:nvSpPr>
        <p:spPr bwMode="auto">
          <a:xfrm>
            <a:off x="1460500" y="1420813"/>
            <a:ext cx="3440113" cy="338137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aphicFrame>
        <p:nvGraphicFramePr>
          <p:cNvPr id="7195" name="Object 48"/>
          <p:cNvGraphicFramePr>
            <a:graphicFrameLocks noChangeAspect="1"/>
          </p:cNvGraphicFramePr>
          <p:nvPr/>
        </p:nvGraphicFramePr>
        <p:xfrm>
          <a:off x="1409700" y="1357313"/>
          <a:ext cx="2087563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8" name="Equation" r:id="rId5" imgW="1167893" imgH="215806" progId="Equation.DSMT4">
                  <p:embed/>
                </p:oleObj>
              </mc:Choice>
              <mc:Fallback>
                <p:oleObj name="Equation" r:id="rId5" imgW="1167893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1357313"/>
                        <a:ext cx="2087563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6" name="Object 46"/>
          <p:cNvGraphicFramePr>
            <a:graphicFrameLocks noChangeAspect="1"/>
          </p:cNvGraphicFramePr>
          <p:nvPr/>
        </p:nvGraphicFramePr>
        <p:xfrm>
          <a:off x="3552825" y="1303338"/>
          <a:ext cx="117475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9" name="Equation" r:id="rId7" imgW="723586" imgH="368140" progId="Equation.DSMT4">
                  <p:embed/>
                </p:oleObj>
              </mc:Choice>
              <mc:Fallback>
                <p:oleObj name="Equation" r:id="rId7" imgW="723586" imgH="3681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2825" y="1303338"/>
                        <a:ext cx="117475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16" name="Text Box 44"/>
          <p:cNvSpPr txBox="1">
            <a:spLocks noChangeArrowheads="1"/>
          </p:cNvSpPr>
          <p:nvPr/>
        </p:nvSpPr>
        <p:spPr bwMode="auto">
          <a:xfrm>
            <a:off x="1360488" y="1643063"/>
            <a:ext cx="195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b="1">
                <a:solidFill>
                  <a:srgbClr val="0000FF"/>
                </a:solidFill>
                <a:latin typeface="Times New Roman" pitchFamily="18" charset="0"/>
              </a:rPr>
              <a:t>= 20.logK - 3dB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3646488" y="1365250"/>
            <a:ext cx="1498600" cy="519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401763" y="1358900"/>
            <a:ext cx="1066800" cy="360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722" name="Rectangle 50"/>
          <p:cNvSpPr>
            <a:spLocks noChangeArrowheads="1"/>
          </p:cNvSpPr>
          <p:nvPr/>
        </p:nvSpPr>
        <p:spPr bwMode="auto">
          <a:xfrm>
            <a:off x="2525713" y="1362075"/>
            <a:ext cx="1195387" cy="320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201" name="Rectangle 53"/>
          <p:cNvSpPr>
            <a:spLocks noChangeArrowheads="1"/>
          </p:cNvSpPr>
          <p:nvPr/>
        </p:nvSpPr>
        <p:spPr bwMode="auto">
          <a:xfrm>
            <a:off x="1384300" y="782638"/>
            <a:ext cx="2290763" cy="4286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202" name="Text Box 54"/>
          <p:cNvSpPr txBox="1">
            <a:spLocks noChangeArrowheads="1"/>
          </p:cNvSpPr>
          <p:nvPr/>
        </p:nvSpPr>
        <p:spPr bwMode="auto">
          <a:xfrm>
            <a:off x="1520825" y="863600"/>
            <a:ext cx="1225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b="1">
                <a:solidFill>
                  <a:srgbClr val="0000FF"/>
                </a:solidFill>
                <a:latin typeface="Times New Roman" pitchFamily="18" charset="0"/>
              </a:rPr>
              <a:t>20.logK 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652588" y="844550"/>
            <a:ext cx="974725" cy="4286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727" name="Oval 55"/>
          <p:cNvSpPr>
            <a:spLocks noChangeArrowheads="1"/>
          </p:cNvSpPr>
          <p:nvPr/>
        </p:nvSpPr>
        <p:spPr bwMode="auto">
          <a:xfrm>
            <a:off x="2500313" y="1670050"/>
            <a:ext cx="755650" cy="377825"/>
          </a:xfrm>
          <a:prstGeom prst="ellipse">
            <a:avLst/>
          </a:prstGeom>
          <a:noFill/>
          <a:ln w="28575" algn="ctr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205" name="Rectangle 56"/>
          <p:cNvSpPr>
            <a:spLocks noChangeArrowheads="1"/>
          </p:cNvSpPr>
          <p:nvPr/>
        </p:nvSpPr>
        <p:spPr bwMode="auto">
          <a:xfrm>
            <a:off x="1414463" y="2114550"/>
            <a:ext cx="2844800" cy="360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206" name="Text Box 57"/>
          <p:cNvSpPr txBox="1">
            <a:spLocks noChangeArrowheads="1"/>
          </p:cNvSpPr>
          <p:nvPr/>
        </p:nvSpPr>
        <p:spPr bwMode="auto">
          <a:xfrm>
            <a:off x="1604963" y="2119313"/>
            <a:ext cx="627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000" b="1">
                <a:solidFill>
                  <a:srgbClr val="0000FF"/>
                </a:solidFill>
                <a:latin typeface="Times New Roman" pitchFamily="18" charset="0"/>
              </a:rPr>
              <a:t>- </a:t>
            </a:r>
            <a:r>
              <a:rPr lang="fr-FR" altLang="fr-FR" sz="2000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</a:t>
            </a:r>
            <a:endParaRPr lang="fr-FR" altLang="fr-FR" sz="2000" b="1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1525588" y="2141538"/>
            <a:ext cx="1065212" cy="360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208" name="Rectangle 58"/>
          <p:cNvSpPr>
            <a:spLocks noChangeArrowheads="1"/>
          </p:cNvSpPr>
          <p:nvPr/>
        </p:nvSpPr>
        <p:spPr bwMode="auto">
          <a:xfrm>
            <a:off x="2411413" y="3281363"/>
            <a:ext cx="1098550" cy="360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731" name="Text Box 59"/>
          <p:cNvSpPr txBox="1">
            <a:spLocks noChangeArrowheads="1"/>
          </p:cNvSpPr>
          <p:nvPr/>
        </p:nvSpPr>
        <p:spPr bwMode="auto">
          <a:xfrm>
            <a:off x="2333625" y="3262313"/>
            <a:ext cx="12239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b="1">
                <a:solidFill>
                  <a:srgbClr val="0000FF"/>
                </a:solidFill>
                <a:latin typeface="Times New Roman" pitchFamily="18" charset="0"/>
              </a:rPr>
              <a:t>= 20.logK </a:t>
            </a:r>
          </a:p>
        </p:txBody>
      </p:sp>
      <p:sp>
        <p:nvSpPr>
          <p:cNvPr id="7210" name="Rectangle 61"/>
          <p:cNvSpPr>
            <a:spLocks noChangeArrowheads="1"/>
          </p:cNvSpPr>
          <p:nvPr/>
        </p:nvSpPr>
        <p:spPr bwMode="auto">
          <a:xfrm>
            <a:off x="2516188" y="3646488"/>
            <a:ext cx="3095625" cy="46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734" name="Rectangle 62"/>
          <p:cNvSpPr>
            <a:spLocks noChangeArrowheads="1"/>
          </p:cNvSpPr>
          <p:nvPr/>
        </p:nvSpPr>
        <p:spPr bwMode="auto">
          <a:xfrm>
            <a:off x="1406525" y="3267075"/>
            <a:ext cx="1219200" cy="360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696" name="Text Box 24"/>
          <p:cNvSpPr txBox="1">
            <a:spLocks noChangeArrowheads="1"/>
          </p:cNvSpPr>
          <p:nvPr/>
        </p:nvSpPr>
        <p:spPr bwMode="auto">
          <a:xfrm>
            <a:off x="2522538" y="3681413"/>
            <a:ext cx="2171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fr-FR" altLang="fr-FR" sz="1100" b="1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fr-FR" altLang="fr-FR" b="1">
                <a:solidFill>
                  <a:srgbClr val="0000FF"/>
                </a:solidFill>
                <a:latin typeface="Times New Roman" pitchFamily="18" charset="0"/>
              </a:rPr>
              <a:t>20.log K</a:t>
            </a:r>
            <a:r>
              <a:rPr lang="fr-FR" altLang="fr-FR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 - </a:t>
            </a:r>
            <a:r>
              <a:rPr lang="fr-FR" altLang="fr-FR" b="1">
                <a:solidFill>
                  <a:srgbClr val="0000FF"/>
                </a:solidFill>
                <a:latin typeface="Times New Roman" pitchFamily="18" charset="0"/>
              </a:rPr>
              <a:t>20.log </a:t>
            </a:r>
            <a:r>
              <a:rPr lang="fr-FR" altLang="fr-FR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 </a:t>
            </a:r>
          </a:p>
        </p:txBody>
      </p:sp>
      <p:sp>
        <p:nvSpPr>
          <p:cNvPr id="7213" name="Rectangle 64"/>
          <p:cNvSpPr>
            <a:spLocks noChangeArrowheads="1"/>
          </p:cNvSpPr>
          <p:nvPr/>
        </p:nvSpPr>
        <p:spPr bwMode="auto">
          <a:xfrm>
            <a:off x="4048125" y="4214813"/>
            <a:ext cx="4573588" cy="3333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735" name="Text Box 63"/>
          <p:cNvSpPr txBox="1">
            <a:spLocks noChangeArrowheads="1"/>
          </p:cNvSpPr>
          <p:nvPr/>
        </p:nvSpPr>
        <p:spPr bwMode="auto">
          <a:xfrm>
            <a:off x="4008438" y="4141788"/>
            <a:ext cx="3133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fr-FR" altLang="fr-FR" b="1">
                <a:solidFill>
                  <a:srgbClr val="0000FF"/>
                </a:solidFill>
                <a:latin typeface="Times New Roman" pitchFamily="18" charset="0"/>
              </a:rPr>
              <a:t>20.log K</a:t>
            </a:r>
            <a:r>
              <a:rPr lang="fr-FR" altLang="fr-FR" sz="1100" b="1">
                <a:solidFill>
                  <a:srgbClr val="0000FF"/>
                </a:solidFill>
                <a:latin typeface="Times New Roman" pitchFamily="18" charset="0"/>
              </a:rPr>
              <a:t>  = </a:t>
            </a:r>
            <a:r>
              <a:rPr lang="fr-FR" altLang="fr-FR" b="1">
                <a:solidFill>
                  <a:srgbClr val="0000FF"/>
                </a:solidFill>
                <a:latin typeface="Times New Roman" pitchFamily="18" charset="0"/>
              </a:rPr>
              <a:t>20.log K</a:t>
            </a:r>
            <a:r>
              <a:rPr lang="fr-FR" altLang="fr-FR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 - </a:t>
            </a:r>
            <a:r>
              <a:rPr lang="fr-FR" altLang="fr-FR" b="1">
                <a:solidFill>
                  <a:srgbClr val="0000FF"/>
                </a:solidFill>
                <a:latin typeface="Times New Roman" pitchFamily="18" charset="0"/>
              </a:rPr>
              <a:t>20.log </a:t>
            </a:r>
            <a:r>
              <a:rPr lang="fr-FR" altLang="fr-FR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 </a:t>
            </a:r>
          </a:p>
        </p:txBody>
      </p:sp>
      <p:sp>
        <p:nvSpPr>
          <p:cNvPr id="28737" name="Text Box 65"/>
          <p:cNvSpPr txBox="1">
            <a:spLocks noChangeArrowheads="1"/>
          </p:cNvSpPr>
          <p:nvPr/>
        </p:nvSpPr>
        <p:spPr bwMode="auto">
          <a:xfrm>
            <a:off x="7016750" y="4129088"/>
            <a:ext cx="12207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fr-FR" altLang="fr-FR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</a:t>
            </a:r>
            <a:r>
              <a:rPr lang="fr-FR" altLang="fr-FR" b="1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fr-FR" altLang="fr-FR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 = 1</a:t>
            </a: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254434" y="4683760"/>
            <a:ext cx="8503486" cy="17678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9697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8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28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8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287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8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8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28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1" grpId="0" animBg="1"/>
      <p:bldP spid="28682" grpId="0" animBg="1"/>
      <p:bldP spid="28683" grpId="0" animBg="1"/>
      <p:bldP spid="28684" grpId="0" animBg="1"/>
      <p:bldP spid="28687" grpId="0" animBg="1"/>
      <p:bldP spid="28691" grpId="0" animBg="1"/>
      <p:bldP spid="28700" grpId="0" animBg="1"/>
      <p:bldP spid="28701" grpId="0" animBg="1"/>
      <p:bldP spid="28688" grpId="0" animBg="1"/>
      <p:bldP spid="28716" grpId="0"/>
      <p:bldP spid="28678" grpId="0" animBg="1"/>
      <p:bldP spid="28676" grpId="0" animBg="1"/>
      <p:bldP spid="28722" grpId="0" animBg="1"/>
      <p:bldP spid="28675" grpId="0" animBg="1"/>
      <p:bldP spid="28727" grpId="0" animBg="1"/>
      <p:bldP spid="28679" grpId="0" animBg="1"/>
      <p:bldP spid="28731" grpId="0"/>
      <p:bldP spid="2873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2-HARMO 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115" y="0"/>
            <a:ext cx="9144000" cy="6769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699115" y="1176338"/>
            <a:ext cx="942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600" b="1">
                <a:solidFill>
                  <a:srgbClr val="008000"/>
                </a:solidFill>
                <a:latin typeface="Times New Roman" pitchFamily="18" charset="0"/>
              </a:rPr>
              <a:t>20log(K)</a:t>
            </a:r>
          </a:p>
        </p:txBody>
      </p:sp>
      <p:sp>
        <p:nvSpPr>
          <p:cNvPr id="8196" name="Text Box 10"/>
          <p:cNvSpPr txBox="1">
            <a:spLocks noChangeArrowheads="1"/>
          </p:cNvSpPr>
          <p:nvPr/>
        </p:nvSpPr>
        <p:spPr bwMode="auto">
          <a:xfrm>
            <a:off x="2183303" y="1528763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10</a:t>
            </a:r>
          </a:p>
        </p:txBody>
      </p:sp>
      <p:sp>
        <p:nvSpPr>
          <p:cNvPr id="8197" name="Text Box 11"/>
          <p:cNvSpPr txBox="1">
            <a:spLocks noChangeArrowheads="1"/>
          </p:cNvSpPr>
          <p:nvPr/>
        </p:nvSpPr>
        <p:spPr bwMode="auto">
          <a:xfrm>
            <a:off x="2183303" y="885825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20</a:t>
            </a:r>
          </a:p>
        </p:txBody>
      </p:sp>
      <p:grpSp>
        <p:nvGrpSpPr>
          <p:cNvPr id="18444" name="Group 12"/>
          <p:cNvGrpSpPr>
            <a:grpSpLocks/>
          </p:cNvGrpSpPr>
          <p:nvPr/>
        </p:nvGrpSpPr>
        <p:grpSpPr bwMode="auto">
          <a:xfrm>
            <a:off x="2496040" y="1417638"/>
            <a:ext cx="144463" cy="134937"/>
            <a:chOff x="469" y="784"/>
            <a:chExt cx="91" cy="85"/>
          </a:xfrm>
        </p:grpSpPr>
        <p:sp>
          <p:nvSpPr>
            <p:cNvPr id="8325" name="Line 13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26" name="Line 14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447" name="Line 15"/>
          <p:cNvSpPr>
            <a:spLocks noChangeShapeType="1"/>
          </p:cNvSpPr>
          <p:nvPr/>
        </p:nvSpPr>
        <p:spPr bwMode="auto">
          <a:xfrm flipV="1">
            <a:off x="2611928" y="1468438"/>
            <a:ext cx="3041650" cy="4762"/>
          </a:xfrm>
          <a:prstGeom prst="line">
            <a:avLst/>
          </a:prstGeom>
          <a:noFill/>
          <a:ln w="28575">
            <a:solidFill>
              <a:srgbClr val="008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 flipV="1">
            <a:off x="4048615" y="1220788"/>
            <a:ext cx="1588" cy="1157287"/>
          </a:xfrm>
          <a:prstGeom prst="line">
            <a:avLst/>
          </a:prstGeom>
          <a:noFill/>
          <a:ln w="28575">
            <a:solidFill>
              <a:srgbClr val="008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49" name="Oval 17"/>
          <p:cNvSpPr>
            <a:spLocks noChangeArrowheads="1"/>
          </p:cNvSpPr>
          <p:nvPr/>
        </p:nvSpPr>
        <p:spPr bwMode="auto">
          <a:xfrm>
            <a:off x="3875578" y="2357438"/>
            <a:ext cx="330200" cy="381000"/>
          </a:xfrm>
          <a:prstGeom prst="ellipse">
            <a:avLst/>
          </a:prstGeom>
          <a:noFill/>
          <a:ln w="28575" algn="ctr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pSp>
        <p:nvGrpSpPr>
          <p:cNvPr id="18451" name="Group 19"/>
          <p:cNvGrpSpPr>
            <a:grpSpLocks/>
          </p:cNvGrpSpPr>
          <p:nvPr/>
        </p:nvGrpSpPr>
        <p:grpSpPr bwMode="auto">
          <a:xfrm>
            <a:off x="3966065" y="1409700"/>
            <a:ext cx="144463" cy="134938"/>
            <a:chOff x="469" y="784"/>
            <a:chExt cx="91" cy="85"/>
          </a:xfrm>
        </p:grpSpPr>
        <p:sp>
          <p:nvSpPr>
            <p:cNvPr id="8323" name="Line 20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24" name="Line 21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454" name="Line 22"/>
          <p:cNvSpPr>
            <a:spLocks noChangeShapeType="1"/>
          </p:cNvSpPr>
          <p:nvPr/>
        </p:nvSpPr>
        <p:spPr bwMode="auto">
          <a:xfrm>
            <a:off x="5015403" y="2713038"/>
            <a:ext cx="568325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55" name="Line 23"/>
          <p:cNvSpPr>
            <a:spLocks noChangeShapeType="1"/>
          </p:cNvSpPr>
          <p:nvPr/>
        </p:nvSpPr>
        <p:spPr bwMode="auto">
          <a:xfrm>
            <a:off x="5534515" y="1482725"/>
            <a:ext cx="0" cy="121920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5505940" y="1841500"/>
            <a:ext cx="638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-20dB</a:t>
            </a:r>
          </a:p>
        </p:txBody>
      </p:sp>
      <p:sp>
        <p:nvSpPr>
          <p:cNvPr id="18457" name="Line 25"/>
          <p:cNvSpPr>
            <a:spLocks noChangeShapeType="1"/>
          </p:cNvSpPr>
          <p:nvPr/>
        </p:nvSpPr>
        <p:spPr bwMode="auto">
          <a:xfrm>
            <a:off x="5028103" y="2627313"/>
            <a:ext cx="0" cy="1008062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auto">
          <a:xfrm>
            <a:off x="4035915" y="3573463"/>
            <a:ext cx="993775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59" name="Text Box 27"/>
          <p:cNvSpPr txBox="1">
            <a:spLocks noChangeArrowheads="1"/>
          </p:cNvSpPr>
          <p:nvPr/>
        </p:nvSpPr>
        <p:spPr bwMode="auto">
          <a:xfrm>
            <a:off x="4181965" y="3255963"/>
            <a:ext cx="841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1 décade</a:t>
            </a:r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>
            <a:off x="4045440" y="2711450"/>
            <a:ext cx="0" cy="8477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8461" name="Group 29"/>
          <p:cNvGrpSpPr>
            <a:grpSpLocks/>
          </p:cNvGrpSpPr>
          <p:nvPr/>
        </p:nvGrpSpPr>
        <p:grpSpPr bwMode="auto">
          <a:xfrm>
            <a:off x="4950315" y="2646363"/>
            <a:ext cx="144463" cy="134937"/>
            <a:chOff x="469" y="784"/>
            <a:chExt cx="91" cy="85"/>
          </a:xfrm>
        </p:grpSpPr>
        <p:sp>
          <p:nvSpPr>
            <p:cNvPr id="8321" name="Line 30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22" name="Line 31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464" name="Line 32"/>
          <p:cNvSpPr>
            <a:spLocks noChangeShapeType="1"/>
          </p:cNvSpPr>
          <p:nvPr/>
        </p:nvSpPr>
        <p:spPr bwMode="auto">
          <a:xfrm flipV="1">
            <a:off x="2523028" y="1473200"/>
            <a:ext cx="1517650" cy="158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>
            <a:off x="4040678" y="1479550"/>
            <a:ext cx="1401762" cy="173672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 flipV="1">
            <a:off x="5490065" y="1473200"/>
            <a:ext cx="179388" cy="0"/>
          </a:xfrm>
          <a:prstGeom prst="line">
            <a:avLst/>
          </a:prstGeom>
          <a:noFill/>
          <a:ln w="28575">
            <a:solidFill>
              <a:srgbClr val="008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8471" name="Group 39"/>
          <p:cNvGrpSpPr>
            <a:grpSpLocks/>
          </p:cNvGrpSpPr>
          <p:nvPr/>
        </p:nvGrpSpPr>
        <p:grpSpPr bwMode="auto">
          <a:xfrm>
            <a:off x="4023215" y="896938"/>
            <a:ext cx="2649538" cy="1038225"/>
            <a:chOff x="1484" y="525"/>
            <a:chExt cx="1669" cy="654"/>
          </a:xfrm>
        </p:grpSpPr>
        <p:sp>
          <p:nvSpPr>
            <p:cNvPr id="8318" name="Text Box 35"/>
            <p:cNvSpPr txBox="1">
              <a:spLocks noChangeArrowheads="1"/>
            </p:cNvSpPr>
            <p:nvPr/>
          </p:nvSpPr>
          <p:spPr bwMode="auto">
            <a:xfrm>
              <a:off x="1484" y="525"/>
              <a:ext cx="166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 i="1">
                  <a:solidFill>
                    <a:srgbClr val="008000"/>
                  </a:solidFill>
                  <a:latin typeface="Times New Roman" pitchFamily="18" charset="0"/>
                </a:rPr>
                <a:t>Diagramme asymptotique de gain</a:t>
              </a:r>
            </a:p>
          </p:txBody>
        </p:sp>
        <p:sp>
          <p:nvSpPr>
            <p:cNvPr id="8319" name="Line 36"/>
            <p:cNvSpPr>
              <a:spLocks noChangeShapeType="1"/>
            </p:cNvSpPr>
            <p:nvPr/>
          </p:nvSpPr>
          <p:spPr bwMode="auto">
            <a:xfrm>
              <a:off x="1552" y="704"/>
              <a:ext cx="1547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20" name="Line 37"/>
            <p:cNvSpPr>
              <a:spLocks noChangeShapeType="1"/>
            </p:cNvSpPr>
            <p:nvPr/>
          </p:nvSpPr>
          <p:spPr bwMode="auto">
            <a:xfrm flipH="1">
              <a:off x="1744" y="704"/>
              <a:ext cx="379" cy="475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474" name="Group 42"/>
          <p:cNvGrpSpPr>
            <a:grpSpLocks/>
          </p:cNvGrpSpPr>
          <p:nvPr/>
        </p:nvGrpSpPr>
        <p:grpSpPr bwMode="auto">
          <a:xfrm>
            <a:off x="2502390" y="4441825"/>
            <a:ext cx="144463" cy="134938"/>
            <a:chOff x="469" y="784"/>
            <a:chExt cx="91" cy="85"/>
          </a:xfrm>
        </p:grpSpPr>
        <p:sp>
          <p:nvSpPr>
            <p:cNvPr id="8316" name="Line 43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17" name="Line 44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216" name="Text Box 45"/>
          <p:cNvSpPr txBox="1">
            <a:spLocks noChangeArrowheads="1"/>
          </p:cNvSpPr>
          <p:nvPr/>
        </p:nvSpPr>
        <p:spPr bwMode="auto">
          <a:xfrm>
            <a:off x="2230928" y="4357688"/>
            <a:ext cx="3444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0°</a:t>
            </a:r>
          </a:p>
        </p:txBody>
      </p:sp>
      <p:sp>
        <p:nvSpPr>
          <p:cNvPr id="8217" name="Text Box 46"/>
          <p:cNvSpPr txBox="1">
            <a:spLocks noChangeArrowheads="1"/>
          </p:cNvSpPr>
          <p:nvPr/>
        </p:nvSpPr>
        <p:spPr bwMode="auto">
          <a:xfrm>
            <a:off x="2072178" y="4976813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-45°</a:t>
            </a:r>
          </a:p>
        </p:txBody>
      </p:sp>
      <p:sp>
        <p:nvSpPr>
          <p:cNvPr id="8218" name="Text Box 47"/>
          <p:cNvSpPr txBox="1">
            <a:spLocks noChangeArrowheads="1"/>
          </p:cNvSpPr>
          <p:nvPr/>
        </p:nvSpPr>
        <p:spPr bwMode="auto">
          <a:xfrm>
            <a:off x="2072178" y="5564188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-90°</a:t>
            </a:r>
          </a:p>
        </p:txBody>
      </p:sp>
      <p:sp>
        <p:nvSpPr>
          <p:cNvPr id="18480" name="Line 48"/>
          <p:cNvSpPr>
            <a:spLocks noChangeShapeType="1"/>
          </p:cNvSpPr>
          <p:nvPr/>
        </p:nvSpPr>
        <p:spPr bwMode="auto">
          <a:xfrm flipV="1">
            <a:off x="2523028" y="4513263"/>
            <a:ext cx="1517650" cy="15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81" name="Line 49"/>
          <p:cNvSpPr>
            <a:spLocks noChangeShapeType="1"/>
          </p:cNvSpPr>
          <p:nvPr/>
        </p:nvSpPr>
        <p:spPr bwMode="auto">
          <a:xfrm flipV="1">
            <a:off x="4015278" y="4489450"/>
            <a:ext cx="11112" cy="126682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82" name="Line 50"/>
          <p:cNvSpPr>
            <a:spLocks noChangeShapeType="1"/>
          </p:cNvSpPr>
          <p:nvPr/>
        </p:nvSpPr>
        <p:spPr bwMode="auto">
          <a:xfrm flipV="1">
            <a:off x="2532553" y="5727700"/>
            <a:ext cx="3041650" cy="4763"/>
          </a:xfrm>
          <a:prstGeom prst="line">
            <a:avLst/>
          </a:prstGeom>
          <a:noFill/>
          <a:ln w="28575">
            <a:solidFill>
              <a:srgbClr val="008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83" name="Line 51"/>
          <p:cNvSpPr>
            <a:spLocks noChangeShapeType="1"/>
          </p:cNvSpPr>
          <p:nvPr/>
        </p:nvSpPr>
        <p:spPr bwMode="auto">
          <a:xfrm flipV="1">
            <a:off x="4023215" y="5732463"/>
            <a:ext cx="1517650" cy="15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8488" name="Group 56"/>
          <p:cNvGrpSpPr>
            <a:grpSpLocks/>
          </p:cNvGrpSpPr>
          <p:nvPr/>
        </p:nvGrpSpPr>
        <p:grpSpPr bwMode="auto">
          <a:xfrm>
            <a:off x="2742103" y="5783263"/>
            <a:ext cx="2749550" cy="647700"/>
            <a:chOff x="657" y="3611"/>
            <a:chExt cx="1732" cy="408"/>
          </a:xfrm>
        </p:grpSpPr>
        <p:sp>
          <p:nvSpPr>
            <p:cNvPr id="8313" name="Text Box 53"/>
            <p:cNvSpPr txBox="1">
              <a:spLocks noChangeArrowheads="1"/>
            </p:cNvSpPr>
            <p:nvPr/>
          </p:nvSpPr>
          <p:spPr bwMode="auto">
            <a:xfrm>
              <a:off x="657" y="3827"/>
              <a:ext cx="17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 i="1">
                  <a:solidFill>
                    <a:srgbClr val="008000"/>
                  </a:solidFill>
                  <a:latin typeface="Times New Roman" pitchFamily="18" charset="0"/>
                </a:rPr>
                <a:t>Diagramme asymptotique de phase</a:t>
              </a:r>
            </a:p>
          </p:txBody>
        </p:sp>
        <p:sp>
          <p:nvSpPr>
            <p:cNvPr id="8314" name="Line 54"/>
            <p:cNvSpPr>
              <a:spLocks noChangeShapeType="1"/>
            </p:cNvSpPr>
            <p:nvPr/>
          </p:nvSpPr>
          <p:spPr bwMode="auto">
            <a:xfrm>
              <a:off x="757" y="4006"/>
              <a:ext cx="1547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15" name="Line 55"/>
            <p:cNvSpPr>
              <a:spLocks noChangeShapeType="1"/>
            </p:cNvSpPr>
            <p:nvPr/>
          </p:nvSpPr>
          <p:spPr bwMode="auto">
            <a:xfrm flipV="1">
              <a:off x="1536" y="3611"/>
              <a:ext cx="95" cy="234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493" name="Group 61"/>
          <p:cNvGrpSpPr>
            <a:grpSpLocks/>
          </p:cNvGrpSpPr>
          <p:nvPr/>
        </p:nvGrpSpPr>
        <p:grpSpPr bwMode="auto">
          <a:xfrm>
            <a:off x="2502390" y="5667375"/>
            <a:ext cx="144463" cy="134938"/>
            <a:chOff x="469" y="784"/>
            <a:chExt cx="91" cy="85"/>
          </a:xfrm>
        </p:grpSpPr>
        <p:sp>
          <p:nvSpPr>
            <p:cNvPr id="8311" name="Line 62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12" name="Line 63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497" name="Group 65"/>
          <p:cNvGrpSpPr>
            <a:grpSpLocks/>
          </p:cNvGrpSpPr>
          <p:nvPr/>
        </p:nvGrpSpPr>
        <p:grpSpPr bwMode="auto">
          <a:xfrm>
            <a:off x="2907203" y="4448175"/>
            <a:ext cx="144462" cy="134938"/>
            <a:chOff x="469" y="784"/>
            <a:chExt cx="91" cy="85"/>
          </a:xfrm>
        </p:grpSpPr>
        <p:sp>
          <p:nvSpPr>
            <p:cNvPr id="8309" name="Line 66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10" name="Line 67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503" name="Line 71"/>
          <p:cNvSpPr>
            <a:spLocks noChangeShapeType="1"/>
          </p:cNvSpPr>
          <p:nvPr/>
        </p:nvSpPr>
        <p:spPr bwMode="auto">
          <a:xfrm>
            <a:off x="4037503" y="3830638"/>
            <a:ext cx="0" cy="29210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504" name="Line 72"/>
          <p:cNvSpPr>
            <a:spLocks noChangeShapeType="1"/>
          </p:cNvSpPr>
          <p:nvPr/>
        </p:nvSpPr>
        <p:spPr bwMode="auto">
          <a:xfrm>
            <a:off x="2978640" y="3856038"/>
            <a:ext cx="0" cy="29210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505" name="Line 73"/>
          <p:cNvSpPr>
            <a:spLocks noChangeShapeType="1"/>
          </p:cNvSpPr>
          <p:nvPr/>
        </p:nvSpPr>
        <p:spPr bwMode="auto">
          <a:xfrm>
            <a:off x="2975465" y="3984625"/>
            <a:ext cx="10541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506" name="Text Box 74"/>
          <p:cNvSpPr txBox="1">
            <a:spLocks noChangeArrowheads="1"/>
          </p:cNvSpPr>
          <p:nvPr/>
        </p:nvSpPr>
        <p:spPr bwMode="auto">
          <a:xfrm>
            <a:off x="3037378" y="3713163"/>
            <a:ext cx="841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1 décade</a:t>
            </a:r>
          </a:p>
        </p:txBody>
      </p:sp>
      <p:sp>
        <p:nvSpPr>
          <p:cNvPr id="18507" name="Line 75"/>
          <p:cNvSpPr>
            <a:spLocks noChangeShapeType="1"/>
          </p:cNvSpPr>
          <p:nvPr/>
        </p:nvSpPr>
        <p:spPr bwMode="auto">
          <a:xfrm>
            <a:off x="5034453" y="3840163"/>
            <a:ext cx="0" cy="186055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8508" name="Group 76"/>
          <p:cNvGrpSpPr>
            <a:grpSpLocks/>
          </p:cNvGrpSpPr>
          <p:nvPr/>
        </p:nvGrpSpPr>
        <p:grpSpPr bwMode="auto">
          <a:xfrm>
            <a:off x="4956665" y="5661025"/>
            <a:ext cx="144463" cy="134938"/>
            <a:chOff x="469" y="784"/>
            <a:chExt cx="91" cy="85"/>
          </a:xfrm>
        </p:grpSpPr>
        <p:sp>
          <p:nvSpPr>
            <p:cNvPr id="8307" name="Line 77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08" name="Line 78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511" name="Line 79"/>
          <p:cNvSpPr>
            <a:spLocks noChangeShapeType="1"/>
          </p:cNvSpPr>
          <p:nvPr/>
        </p:nvSpPr>
        <p:spPr bwMode="auto">
          <a:xfrm>
            <a:off x="2986578" y="4511675"/>
            <a:ext cx="2073275" cy="1241425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8516" name="Group 84"/>
          <p:cNvGrpSpPr>
            <a:grpSpLocks/>
          </p:cNvGrpSpPr>
          <p:nvPr/>
        </p:nvGrpSpPr>
        <p:grpSpPr bwMode="auto">
          <a:xfrm>
            <a:off x="4737590" y="4632325"/>
            <a:ext cx="1512888" cy="906463"/>
            <a:chOff x="1978" y="2929"/>
            <a:chExt cx="953" cy="599"/>
          </a:xfrm>
        </p:grpSpPr>
        <p:sp>
          <p:nvSpPr>
            <p:cNvPr id="8304" name="Text Box 81"/>
            <p:cNvSpPr txBox="1">
              <a:spLocks noChangeArrowheads="1"/>
            </p:cNvSpPr>
            <p:nvPr/>
          </p:nvSpPr>
          <p:spPr bwMode="auto">
            <a:xfrm>
              <a:off x="2170" y="2929"/>
              <a:ext cx="761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 i="1">
                  <a:solidFill>
                    <a:srgbClr val="0000FF"/>
                  </a:solidFill>
                  <a:latin typeface="Times New Roman" pitchFamily="18" charset="0"/>
                </a:rPr>
                <a:t>Droite voisine</a:t>
              </a:r>
            </a:p>
          </p:txBody>
        </p:sp>
        <p:sp>
          <p:nvSpPr>
            <p:cNvPr id="8305" name="Line 82"/>
            <p:cNvSpPr>
              <a:spLocks noChangeShapeType="1"/>
            </p:cNvSpPr>
            <p:nvPr/>
          </p:nvSpPr>
          <p:spPr bwMode="auto">
            <a:xfrm>
              <a:off x="2210" y="3108"/>
              <a:ext cx="69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06" name="Line 83"/>
            <p:cNvSpPr>
              <a:spLocks noChangeShapeType="1"/>
            </p:cNvSpPr>
            <p:nvPr/>
          </p:nvSpPr>
          <p:spPr bwMode="auto">
            <a:xfrm flipH="1">
              <a:off x="1978" y="3106"/>
              <a:ext cx="451" cy="422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518" name="Group 86"/>
          <p:cNvGrpSpPr>
            <a:grpSpLocks/>
          </p:cNvGrpSpPr>
          <p:nvPr/>
        </p:nvGrpSpPr>
        <p:grpSpPr bwMode="auto">
          <a:xfrm>
            <a:off x="3972415" y="1554163"/>
            <a:ext cx="144463" cy="134937"/>
            <a:chOff x="469" y="784"/>
            <a:chExt cx="91" cy="85"/>
          </a:xfrm>
        </p:grpSpPr>
        <p:sp>
          <p:nvSpPr>
            <p:cNvPr id="8302" name="Line 87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03" name="Line 88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521" name="Line 89"/>
          <p:cNvSpPr>
            <a:spLocks noChangeShapeType="1"/>
          </p:cNvSpPr>
          <p:nvPr/>
        </p:nvSpPr>
        <p:spPr bwMode="auto">
          <a:xfrm>
            <a:off x="4328015" y="1470025"/>
            <a:ext cx="0" cy="1778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522" name="Line 90"/>
          <p:cNvSpPr>
            <a:spLocks noChangeShapeType="1"/>
          </p:cNvSpPr>
          <p:nvPr/>
        </p:nvSpPr>
        <p:spPr bwMode="auto">
          <a:xfrm flipV="1">
            <a:off x="4226415" y="1466850"/>
            <a:ext cx="179388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523" name="Line 91"/>
          <p:cNvSpPr>
            <a:spLocks noChangeShapeType="1"/>
          </p:cNvSpPr>
          <p:nvPr/>
        </p:nvSpPr>
        <p:spPr bwMode="auto">
          <a:xfrm flipV="1">
            <a:off x="4029565" y="1631950"/>
            <a:ext cx="363538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524" name="Text Box 92"/>
          <p:cNvSpPr txBox="1">
            <a:spLocks noChangeArrowheads="1"/>
          </p:cNvSpPr>
          <p:nvPr/>
        </p:nvSpPr>
        <p:spPr bwMode="auto">
          <a:xfrm>
            <a:off x="4305790" y="1511300"/>
            <a:ext cx="549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FF3300"/>
                </a:solidFill>
                <a:latin typeface="Times New Roman" pitchFamily="18" charset="0"/>
              </a:rPr>
              <a:t>-3dB</a:t>
            </a:r>
          </a:p>
        </p:txBody>
      </p:sp>
      <p:sp>
        <p:nvSpPr>
          <p:cNvPr id="18525" name="Freeform 93"/>
          <p:cNvSpPr>
            <a:spLocks/>
          </p:cNvSpPr>
          <p:nvPr/>
        </p:nvSpPr>
        <p:spPr bwMode="auto">
          <a:xfrm>
            <a:off x="2588115" y="1485900"/>
            <a:ext cx="2832100" cy="1714500"/>
          </a:xfrm>
          <a:custGeom>
            <a:avLst/>
            <a:gdLst>
              <a:gd name="T0" fmla="*/ 0 w 1784"/>
              <a:gd name="T1" fmla="*/ 0 h 1080"/>
              <a:gd name="T2" fmla="*/ 654050 w 1784"/>
              <a:gd name="T3" fmla="*/ 25400 h 1080"/>
              <a:gd name="T4" fmla="*/ 954088 w 1784"/>
              <a:gd name="T5" fmla="*/ 36513 h 1080"/>
              <a:gd name="T6" fmla="*/ 1096963 w 1784"/>
              <a:gd name="T7" fmla="*/ 42863 h 1080"/>
              <a:gd name="T8" fmla="*/ 1163638 w 1784"/>
              <a:gd name="T9" fmla="*/ 47625 h 1080"/>
              <a:gd name="T10" fmla="*/ 1296988 w 1784"/>
              <a:gd name="T11" fmla="*/ 66675 h 1080"/>
              <a:gd name="T12" fmla="*/ 1460500 w 1784"/>
              <a:gd name="T13" fmla="*/ 133350 h 1080"/>
              <a:gd name="T14" fmla="*/ 1765300 w 1784"/>
              <a:gd name="T15" fmla="*/ 438150 h 1080"/>
              <a:gd name="T16" fmla="*/ 2203450 w 1784"/>
              <a:gd name="T17" fmla="*/ 958850 h 1080"/>
              <a:gd name="T18" fmla="*/ 2832100 w 1784"/>
              <a:gd name="T19" fmla="*/ 1714500 h 108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784" h="1080">
                <a:moveTo>
                  <a:pt x="0" y="0"/>
                </a:moveTo>
                <a:cubicBezTo>
                  <a:pt x="148" y="5"/>
                  <a:pt x="312" y="12"/>
                  <a:pt x="412" y="16"/>
                </a:cubicBezTo>
                <a:cubicBezTo>
                  <a:pt x="512" y="20"/>
                  <a:pt x="555" y="21"/>
                  <a:pt x="601" y="23"/>
                </a:cubicBezTo>
                <a:cubicBezTo>
                  <a:pt x="647" y="25"/>
                  <a:pt x="669" y="26"/>
                  <a:pt x="691" y="27"/>
                </a:cubicBezTo>
                <a:cubicBezTo>
                  <a:pt x="713" y="28"/>
                  <a:pt x="712" y="28"/>
                  <a:pt x="733" y="30"/>
                </a:cubicBezTo>
                <a:cubicBezTo>
                  <a:pt x="754" y="32"/>
                  <a:pt x="786" y="33"/>
                  <a:pt x="817" y="42"/>
                </a:cubicBezTo>
                <a:cubicBezTo>
                  <a:pt x="848" y="51"/>
                  <a:pt x="871" y="45"/>
                  <a:pt x="920" y="84"/>
                </a:cubicBezTo>
                <a:cubicBezTo>
                  <a:pt x="969" y="123"/>
                  <a:pt x="1034" y="189"/>
                  <a:pt x="1112" y="276"/>
                </a:cubicBezTo>
                <a:cubicBezTo>
                  <a:pt x="1190" y="363"/>
                  <a:pt x="1276" y="470"/>
                  <a:pt x="1388" y="604"/>
                </a:cubicBezTo>
                <a:cubicBezTo>
                  <a:pt x="1500" y="738"/>
                  <a:pt x="1642" y="909"/>
                  <a:pt x="1784" y="1080"/>
                </a:cubicBez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8530" name="Group 98"/>
          <p:cNvGrpSpPr>
            <a:grpSpLocks/>
          </p:cNvGrpSpPr>
          <p:nvPr/>
        </p:nvGrpSpPr>
        <p:grpSpPr bwMode="auto">
          <a:xfrm>
            <a:off x="4543915" y="1119188"/>
            <a:ext cx="1562100" cy="1038225"/>
            <a:chOff x="1792" y="705"/>
            <a:chExt cx="984" cy="654"/>
          </a:xfrm>
        </p:grpSpPr>
        <p:sp>
          <p:nvSpPr>
            <p:cNvPr id="8299" name="Text Box 95"/>
            <p:cNvSpPr txBox="1">
              <a:spLocks noChangeArrowheads="1"/>
            </p:cNvSpPr>
            <p:nvPr/>
          </p:nvSpPr>
          <p:spPr bwMode="auto">
            <a:xfrm>
              <a:off x="1950" y="705"/>
              <a:ext cx="82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 i="1">
                  <a:solidFill>
                    <a:srgbClr val="FF3300"/>
                  </a:solidFill>
                  <a:latin typeface="Times New Roman" pitchFamily="18" charset="0"/>
                </a:rPr>
                <a:t>Courbe de gain</a:t>
              </a:r>
            </a:p>
          </p:txBody>
        </p:sp>
        <p:sp>
          <p:nvSpPr>
            <p:cNvPr id="8300" name="Line 96"/>
            <p:cNvSpPr>
              <a:spLocks noChangeShapeType="1"/>
            </p:cNvSpPr>
            <p:nvPr/>
          </p:nvSpPr>
          <p:spPr bwMode="auto">
            <a:xfrm>
              <a:off x="2051" y="884"/>
              <a:ext cx="644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01" name="Line 97"/>
            <p:cNvSpPr>
              <a:spLocks noChangeShapeType="1"/>
            </p:cNvSpPr>
            <p:nvPr/>
          </p:nvSpPr>
          <p:spPr bwMode="auto">
            <a:xfrm flipH="1">
              <a:off x="1792" y="884"/>
              <a:ext cx="379" cy="475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531" name="Group 99"/>
          <p:cNvGrpSpPr>
            <a:grpSpLocks/>
          </p:cNvGrpSpPr>
          <p:nvPr/>
        </p:nvGrpSpPr>
        <p:grpSpPr bwMode="auto">
          <a:xfrm>
            <a:off x="3485053" y="4716463"/>
            <a:ext cx="144462" cy="134937"/>
            <a:chOff x="469" y="784"/>
            <a:chExt cx="91" cy="85"/>
          </a:xfrm>
        </p:grpSpPr>
        <p:sp>
          <p:nvSpPr>
            <p:cNvPr id="8297" name="Line 100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98" name="Line 101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534" name="Line 102"/>
          <p:cNvSpPr>
            <a:spLocks noChangeShapeType="1"/>
          </p:cNvSpPr>
          <p:nvPr/>
        </p:nvSpPr>
        <p:spPr bwMode="auto">
          <a:xfrm flipV="1">
            <a:off x="3572365" y="4862513"/>
            <a:ext cx="350838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535" name="Line 103"/>
          <p:cNvSpPr>
            <a:spLocks noChangeShapeType="1"/>
          </p:cNvSpPr>
          <p:nvPr/>
        </p:nvSpPr>
        <p:spPr bwMode="auto">
          <a:xfrm flipV="1">
            <a:off x="3485053" y="4791075"/>
            <a:ext cx="230187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538" name="Line 106"/>
          <p:cNvSpPr>
            <a:spLocks noChangeShapeType="1"/>
          </p:cNvSpPr>
          <p:nvPr/>
        </p:nvSpPr>
        <p:spPr bwMode="auto">
          <a:xfrm flipV="1">
            <a:off x="3713653" y="4679950"/>
            <a:ext cx="58737" cy="111125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539" name="Line 107"/>
          <p:cNvSpPr>
            <a:spLocks noChangeShapeType="1"/>
          </p:cNvSpPr>
          <p:nvPr/>
        </p:nvSpPr>
        <p:spPr bwMode="auto">
          <a:xfrm flipV="1">
            <a:off x="3767628" y="4695825"/>
            <a:ext cx="14605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540" name="Line 108"/>
          <p:cNvSpPr>
            <a:spLocks noChangeShapeType="1"/>
          </p:cNvSpPr>
          <p:nvPr/>
        </p:nvSpPr>
        <p:spPr bwMode="auto">
          <a:xfrm flipV="1">
            <a:off x="3842240" y="4697413"/>
            <a:ext cx="1588" cy="174625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544" name="Rectangle 112"/>
          <p:cNvSpPr>
            <a:spLocks noChangeArrowheads="1"/>
          </p:cNvSpPr>
          <p:nvPr/>
        </p:nvSpPr>
        <p:spPr bwMode="auto">
          <a:xfrm>
            <a:off x="3924790" y="4692650"/>
            <a:ext cx="280988" cy="16192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8536" name="Text Box 104"/>
          <p:cNvSpPr txBox="1">
            <a:spLocks noChangeArrowheads="1"/>
          </p:cNvSpPr>
          <p:nvPr/>
        </p:nvSpPr>
        <p:spPr bwMode="auto">
          <a:xfrm>
            <a:off x="3808903" y="4608513"/>
            <a:ext cx="588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 </a:t>
            </a:r>
            <a:r>
              <a:rPr lang="fr-FR" altLang="fr-FR" sz="1400" b="1">
                <a:solidFill>
                  <a:srgbClr val="FF3300"/>
                </a:solidFill>
                <a:latin typeface="Times New Roman" pitchFamily="18" charset="0"/>
              </a:rPr>
              <a:t>+5°</a:t>
            </a:r>
          </a:p>
        </p:txBody>
      </p:sp>
      <p:grpSp>
        <p:nvGrpSpPr>
          <p:cNvPr id="18546" name="Group 114"/>
          <p:cNvGrpSpPr>
            <a:grpSpLocks/>
          </p:cNvGrpSpPr>
          <p:nvPr/>
        </p:nvGrpSpPr>
        <p:grpSpPr bwMode="auto">
          <a:xfrm>
            <a:off x="4339128" y="5373688"/>
            <a:ext cx="144462" cy="134937"/>
            <a:chOff x="469" y="784"/>
            <a:chExt cx="91" cy="85"/>
          </a:xfrm>
        </p:grpSpPr>
        <p:sp>
          <p:nvSpPr>
            <p:cNvPr id="8295" name="Line 115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96" name="Line 116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549" name="Freeform 117"/>
          <p:cNvSpPr>
            <a:spLocks/>
          </p:cNvSpPr>
          <p:nvPr/>
        </p:nvSpPr>
        <p:spPr bwMode="auto">
          <a:xfrm>
            <a:off x="2442065" y="4522788"/>
            <a:ext cx="3214688" cy="1206500"/>
          </a:xfrm>
          <a:custGeom>
            <a:avLst/>
            <a:gdLst>
              <a:gd name="T0" fmla="*/ 0 w 2025"/>
              <a:gd name="T1" fmla="*/ 6350 h 760"/>
              <a:gd name="T2" fmla="*/ 257175 w 2025"/>
              <a:gd name="T3" fmla="*/ 6350 h 760"/>
              <a:gd name="T4" fmla="*/ 533400 w 2025"/>
              <a:gd name="T5" fmla="*/ 44450 h 760"/>
              <a:gd name="T6" fmla="*/ 800100 w 2025"/>
              <a:gd name="T7" fmla="*/ 115888 h 760"/>
              <a:gd name="T8" fmla="*/ 1062038 w 2025"/>
              <a:gd name="T9" fmla="*/ 230188 h 760"/>
              <a:gd name="T10" fmla="*/ 1295400 w 2025"/>
              <a:gd name="T11" fmla="*/ 396875 h 760"/>
              <a:gd name="T12" fmla="*/ 1571625 w 2025"/>
              <a:gd name="T13" fmla="*/ 606425 h 760"/>
              <a:gd name="T14" fmla="*/ 1800225 w 2025"/>
              <a:gd name="T15" fmla="*/ 801688 h 760"/>
              <a:gd name="T16" fmla="*/ 1971675 w 2025"/>
              <a:gd name="T17" fmla="*/ 925513 h 760"/>
              <a:gd name="T18" fmla="*/ 2162175 w 2025"/>
              <a:gd name="T19" fmla="*/ 1020763 h 760"/>
              <a:gd name="T20" fmla="*/ 2395538 w 2025"/>
              <a:gd name="T21" fmla="*/ 1111250 h 760"/>
              <a:gd name="T22" fmla="*/ 2619375 w 2025"/>
              <a:gd name="T23" fmla="*/ 1158875 h 760"/>
              <a:gd name="T24" fmla="*/ 2943225 w 2025"/>
              <a:gd name="T25" fmla="*/ 1192213 h 760"/>
              <a:gd name="T26" fmla="*/ 3214688 w 2025"/>
              <a:gd name="T27" fmla="*/ 1206500 h 7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025" h="760">
                <a:moveTo>
                  <a:pt x="0" y="4"/>
                </a:moveTo>
                <a:cubicBezTo>
                  <a:pt x="27" y="4"/>
                  <a:pt x="106" y="0"/>
                  <a:pt x="162" y="4"/>
                </a:cubicBezTo>
                <a:cubicBezTo>
                  <a:pt x="218" y="8"/>
                  <a:pt x="279" y="17"/>
                  <a:pt x="336" y="28"/>
                </a:cubicBezTo>
                <a:cubicBezTo>
                  <a:pt x="393" y="39"/>
                  <a:pt x="448" y="53"/>
                  <a:pt x="504" y="73"/>
                </a:cubicBezTo>
                <a:cubicBezTo>
                  <a:pt x="560" y="93"/>
                  <a:pt x="617" y="116"/>
                  <a:pt x="669" y="145"/>
                </a:cubicBezTo>
                <a:cubicBezTo>
                  <a:pt x="721" y="174"/>
                  <a:pt x="763" y="211"/>
                  <a:pt x="816" y="250"/>
                </a:cubicBezTo>
                <a:cubicBezTo>
                  <a:pt x="869" y="289"/>
                  <a:pt x="937" y="340"/>
                  <a:pt x="990" y="382"/>
                </a:cubicBezTo>
                <a:cubicBezTo>
                  <a:pt x="1043" y="424"/>
                  <a:pt x="1092" y="471"/>
                  <a:pt x="1134" y="505"/>
                </a:cubicBezTo>
                <a:cubicBezTo>
                  <a:pt x="1176" y="539"/>
                  <a:pt x="1204" y="560"/>
                  <a:pt x="1242" y="583"/>
                </a:cubicBezTo>
                <a:cubicBezTo>
                  <a:pt x="1280" y="606"/>
                  <a:pt x="1318" y="624"/>
                  <a:pt x="1362" y="643"/>
                </a:cubicBezTo>
                <a:cubicBezTo>
                  <a:pt x="1406" y="662"/>
                  <a:pt x="1461" y="686"/>
                  <a:pt x="1509" y="700"/>
                </a:cubicBezTo>
                <a:cubicBezTo>
                  <a:pt x="1557" y="714"/>
                  <a:pt x="1592" y="721"/>
                  <a:pt x="1650" y="730"/>
                </a:cubicBezTo>
                <a:cubicBezTo>
                  <a:pt x="1708" y="739"/>
                  <a:pt x="1792" y="746"/>
                  <a:pt x="1854" y="751"/>
                </a:cubicBezTo>
                <a:cubicBezTo>
                  <a:pt x="1916" y="756"/>
                  <a:pt x="1990" y="758"/>
                  <a:pt x="2025" y="760"/>
                </a:cubicBez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8554" name="Group 122"/>
          <p:cNvGrpSpPr>
            <a:grpSpLocks/>
          </p:cNvGrpSpPr>
          <p:nvPr/>
        </p:nvGrpSpPr>
        <p:grpSpPr bwMode="auto">
          <a:xfrm>
            <a:off x="4243878" y="4081463"/>
            <a:ext cx="2259012" cy="1247775"/>
            <a:chOff x="1603" y="2571"/>
            <a:chExt cx="1423" cy="786"/>
          </a:xfrm>
        </p:grpSpPr>
        <p:sp>
          <p:nvSpPr>
            <p:cNvPr id="8292" name="Text Box 119"/>
            <p:cNvSpPr txBox="1">
              <a:spLocks noChangeArrowheads="1"/>
            </p:cNvSpPr>
            <p:nvPr/>
          </p:nvSpPr>
          <p:spPr bwMode="auto">
            <a:xfrm>
              <a:off x="2137" y="2571"/>
              <a:ext cx="88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 i="1">
                  <a:solidFill>
                    <a:srgbClr val="FF3300"/>
                  </a:solidFill>
                  <a:latin typeface="Times New Roman" pitchFamily="18" charset="0"/>
                </a:rPr>
                <a:t>Courbe de phase</a:t>
              </a:r>
            </a:p>
          </p:txBody>
        </p:sp>
        <p:sp>
          <p:nvSpPr>
            <p:cNvPr id="8293" name="Line 120"/>
            <p:cNvSpPr>
              <a:spLocks noChangeShapeType="1"/>
            </p:cNvSpPr>
            <p:nvPr/>
          </p:nvSpPr>
          <p:spPr bwMode="auto">
            <a:xfrm>
              <a:off x="2270" y="2750"/>
              <a:ext cx="644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94" name="Line 121"/>
            <p:cNvSpPr>
              <a:spLocks noChangeShapeType="1"/>
            </p:cNvSpPr>
            <p:nvPr/>
          </p:nvSpPr>
          <p:spPr bwMode="auto">
            <a:xfrm flipH="1">
              <a:off x="1603" y="2750"/>
              <a:ext cx="787" cy="607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555" name="Oval 123"/>
          <p:cNvSpPr>
            <a:spLocks noChangeArrowheads="1"/>
          </p:cNvSpPr>
          <p:nvPr/>
        </p:nvSpPr>
        <p:spPr bwMode="auto">
          <a:xfrm>
            <a:off x="3242165" y="4533900"/>
            <a:ext cx="1231900" cy="552450"/>
          </a:xfrm>
          <a:prstGeom prst="ellipse">
            <a:avLst/>
          </a:prstGeom>
          <a:noFill/>
          <a:ln w="127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8595" name="Oval 163"/>
          <p:cNvSpPr>
            <a:spLocks noChangeArrowheads="1"/>
          </p:cNvSpPr>
          <p:nvPr/>
        </p:nvSpPr>
        <p:spPr bwMode="auto">
          <a:xfrm>
            <a:off x="3656503" y="1343025"/>
            <a:ext cx="1231900" cy="552450"/>
          </a:xfrm>
          <a:prstGeom prst="ellipse">
            <a:avLst/>
          </a:prstGeom>
          <a:noFill/>
          <a:ln w="127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35" name="Rectangle 8"/>
          <p:cNvSpPr>
            <a:spLocks noChangeArrowheads="1"/>
          </p:cNvSpPr>
          <p:nvPr/>
        </p:nvSpPr>
        <p:spPr bwMode="auto">
          <a:xfrm>
            <a:off x="6778109" y="0"/>
            <a:ext cx="4200808" cy="67719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36" name="Rectangle 8"/>
          <p:cNvSpPr>
            <a:spLocks noChangeArrowheads="1"/>
          </p:cNvSpPr>
          <p:nvPr/>
        </p:nvSpPr>
        <p:spPr bwMode="auto">
          <a:xfrm>
            <a:off x="6807634" y="86008"/>
            <a:ext cx="4392408" cy="67719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604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0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8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8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0"/>
                                        <p:tgtEl>
                                          <p:spTgt spid="1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000"/>
                                        <p:tgtEl>
                                          <p:spTgt spid="18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1000"/>
                                        <p:tgtEl>
                                          <p:spTgt spid="18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2000"/>
                                        <p:tgtEl>
                                          <p:spTgt spid="18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8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8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18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8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18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18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18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8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8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18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8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8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8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8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8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8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8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20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2000"/>
                                        <p:tgtEl>
                                          <p:spTgt spid="18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8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8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1000"/>
                                        <p:tgtEl>
                                          <p:spTgt spid="18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5" dur="500"/>
                                        <p:tgtEl>
                                          <p:spTgt spid="1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18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1000"/>
                                        <p:tgtEl>
                                          <p:spTgt spid="18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18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8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 nodeType="clickPar">
                      <p:stCondLst>
                        <p:cond delay="indefinite"/>
                      </p:stCondLst>
                      <p:childTnLst>
                        <p:par>
                          <p:cTn id="2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2000"/>
                                        <p:tgtEl>
                                          <p:spTgt spid="18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5" dur="2000"/>
                                        <p:tgtEl>
                                          <p:spTgt spid="18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18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18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8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 nodeType="clickPar">
                      <p:stCondLst>
                        <p:cond delay="indefinite"/>
                      </p:stCondLst>
                      <p:childTnLst>
                        <p:par>
                          <p:cTn id="2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18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18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 nodeType="clickPar">
                      <p:stCondLst>
                        <p:cond delay="indefinite"/>
                      </p:stCondLst>
                      <p:childTnLst>
                        <p:par>
                          <p:cTn id="2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2" dur="1000"/>
                                        <p:tgtEl>
                                          <p:spTgt spid="18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5" dur="1000"/>
                                        <p:tgtEl>
                                          <p:spTgt spid="18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8" dur="1000"/>
                                        <p:tgtEl>
                                          <p:spTgt spid="18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1" dur="1000"/>
                                        <p:tgtEl>
                                          <p:spTgt spid="18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4" dur="1000"/>
                                        <p:tgtEl>
                                          <p:spTgt spid="18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0" dur="500"/>
                                        <p:tgtEl>
                                          <p:spTgt spid="18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 nodeType="clickPar">
                      <p:stCondLst>
                        <p:cond delay="indefinite"/>
                      </p:stCondLst>
                      <p:childTnLst>
                        <p:par>
                          <p:cTn id="2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18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18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 nodeType="clickPar">
                      <p:stCondLst>
                        <p:cond delay="indefinite"/>
                      </p:stCondLst>
                      <p:childTnLst>
                        <p:par>
                          <p:cTn id="2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2000"/>
                                        <p:tgtEl>
                                          <p:spTgt spid="18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18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18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20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 nodeType="clickPar">
                      <p:stCondLst>
                        <p:cond delay="indefinite"/>
                      </p:stCondLst>
                      <p:childTnLst>
                        <p:par>
                          <p:cTn id="2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3" dur="2000"/>
                                        <p:tgtEl>
                                          <p:spTgt spid="1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18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18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1" grpId="0"/>
      <p:bldP spid="18447" grpId="0" animBg="1"/>
      <p:bldP spid="18447" grpId="1" animBg="1"/>
      <p:bldP spid="18448" grpId="0" animBg="1"/>
      <p:bldP spid="18448" grpId="1" animBg="1"/>
      <p:bldP spid="18449" grpId="0" animBg="1"/>
      <p:bldP spid="18449" grpId="1" animBg="1"/>
      <p:bldP spid="18454" grpId="0" animBg="1"/>
      <p:bldP spid="18455" grpId="0" animBg="1"/>
      <p:bldP spid="18456" grpId="0"/>
      <p:bldP spid="18457" grpId="0" animBg="1"/>
      <p:bldP spid="18458" grpId="0" animBg="1"/>
      <p:bldP spid="18459" grpId="0"/>
      <p:bldP spid="18460" grpId="0" animBg="1"/>
      <p:bldP spid="18464" grpId="0" animBg="1"/>
      <p:bldP spid="18465" grpId="0" animBg="1"/>
      <p:bldP spid="18466" grpId="0" animBg="1"/>
      <p:bldP spid="18480" grpId="0" animBg="1"/>
      <p:bldP spid="18481" grpId="0" animBg="1"/>
      <p:bldP spid="18482" grpId="0" animBg="1"/>
      <p:bldP spid="18482" grpId="1" animBg="1"/>
      <p:bldP spid="18483" grpId="0" animBg="1"/>
      <p:bldP spid="18503" grpId="0" animBg="1"/>
      <p:bldP spid="18504" grpId="0" animBg="1"/>
      <p:bldP spid="18505" grpId="0" animBg="1"/>
      <p:bldP spid="18506" grpId="0"/>
      <p:bldP spid="18507" grpId="0" animBg="1"/>
      <p:bldP spid="18511" grpId="0" animBg="1"/>
      <p:bldP spid="18521" grpId="0" animBg="1"/>
      <p:bldP spid="18522" grpId="0" animBg="1"/>
      <p:bldP spid="18523" grpId="0" animBg="1"/>
      <p:bldP spid="18524" grpId="0"/>
      <p:bldP spid="18525" grpId="0" animBg="1"/>
      <p:bldP spid="18534" grpId="0" animBg="1"/>
      <p:bldP spid="18535" grpId="0" animBg="1"/>
      <p:bldP spid="18538" grpId="0" animBg="1"/>
      <p:bldP spid="18539" grpId="0" animBg="1"/>
      <p:bldP spid="18540" grpId="0" animBg="1"/>
      <p:bldP spid="18544" grpId="0" animBg="1"/>
      <p:bldP spid="18536" grpId="0"/>
      <p:bldP spid="18549" grpId="0" animBg="1"/>
      <p:bldP spid="18555" grpId="0" animBg="1"/>
      <p:bldP spid="18555" grpId="1" animBg="1"/>
      <p:bldP spid="18595" grpId="0" animBg="1"/>
      <p:bldP spid="18595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1" y="221677"/>
            <a:ext cx="8912479" cy="638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 bwMode="auto">
          <a:xfrm>
            <a:off x="894079" y="4748723"/>
            <a:ext cx="7564881" cy="306957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34153" y="3228724"/>
            <a:ext cx="7956395" cy="340386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99577" y="5057332"/>
            <a:ext cx="7563704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62000" y="3848484"/>
            <a:ext cx="7728548" cy="340386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92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2-HARMO 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26500" cy="669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46"/>
          <p:cNvSpPr>
            <a:spLocks noChangeArrowheads="1"/>
          </p:cNvSpPr>
          <p:nvPr/>
        </p:nvSpPr>
        <p:spPr bwMode="auto">
          <a:xfrm>
            <a:off x="2338388" y="4632325"/>
            <a:ext cx="3954462" cy="6429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6243638" y="1589088"/>
            <a:ext cx="1303337" cy="2968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6148388" y="1912938"/>
            <a:ext cx="312737" cy="2968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6465888" y="1912938"/>
            <a:ext cx="407987" cy="4238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6878638" y="1912938"/>
            <a:ext cx="407987" cy="4238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5487988" y="2389188"/>
            <a:ext cx="915987" cy="2714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5500688" y="2662238"/>
            <a:ext cx="477837" cy="2714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5976938" y="2681288"/>
            <a:ext cx="477837" cy="2714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2160588" y="3443288"/>
            <a:ext cx="1608137" cy="2714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2173288" y="3709988"/>
            <a:ext cx="1608137" cy="5508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pSp>
        <p:nvGrpSpPr>
          <p:cNvPr id="39955" name="Group 19"/>
          <p:cNvGrpSpPr>
            <a:grpSpLocks/>
          </p:cNvGrpSpPr>
          <p:nvPr/>
        </p:nvGrpSpPr>
        <p:grpSpPr bwMode="auto">
          <a:xfrm>
            <a:off x="2490788" y="3754438"/>
            <a:ext cx="1004887" cy="519112"/>
            <a:chOff x="1565" y="2381"/>
            <a:chExt cx="449" cy="291"/>
          </a:xfrm>
        </p:grpSpPr>
        <p:sp>
          <p:nvSpPr>
            <p:cNvPr id="10267" name="Rectangle 17"/>
            <p:cNvSpPr>
              <a:spLocks noChangeArrowheads="1"/>
            </p:cNvSpPr>
            <p:nvPr/>
          </p:nvSpPr>
          <p:spPr bwMode="auto">
            <a:xfrm>
              <a:off x="1565" y="2429"/>
              <a:ext cx="445" cy="1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0268" name="Rectangle 18"/>
            <p:cNvSpPr>
              <a:spLocks noChangeArrowheads="1"/>
            </p:cNvSpPr>
            <p:nvPr/>
          </p:nvSpPr>
          <p:spPr bwMode="auto">
            <a:xfrm>
              <a:off x="1609" y="2381"/>
              <a:ext cx="405" cy="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39956" name="Rectangle 20"/>
          <p:cNvSpPr>
            <a:spLocks noChangeArrowheads="1"/>
          </p:cNvSpPr>
          <p:nvPr/>
        </p:nvSpPr>
        <p:spPr bwMode="auto">
          <a:xfrm>
            <a:off x="3201988" y="3760788"/>
            <a:ext cx="623887" cy="50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60" name="Rectangle 24"/>
          <p:cNvSpPr>
            <a:spLocks noChangeArrowheads="1"/>
          </p:cNvSpPr>
          <p:nvPr/>
        </p:nvSpPr>
        <p:spPr bwMode="auto">
          <a:xfrm>
            <a:off x="5608638" y="3532188"/>
            <a:ext cx="1608137" cy="227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5627688" y="3754438"/>
            <a:ext cx="1550987" cy="3032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77" name="Rectangle 41"/>
          <p:cNvSpPr>
            <a:spLocks noChangeArrowheads="1"/>
          </p:cNvSpPr>
          <p:nvPr/>
        </p:nvSpPr>
        <p:spPr bwMode="auto">
          <a:xfrm>
            <a:off x="1493838" y="5932488"/>
            <a:ext cx="1017587" cy="50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78" name="Rectangle 42"/>
          <p:cNvSpPr>
            <a:spLocks noChangeArrowheads="1"/>
          </p:cNvSpPr>
          <p:nvPr/>
        </p:nvSpPr>
        <p:spPr bwMode="auto">
          <a:xfrm>
            <a:off x="2535238" y="5945188"/>
            <a:ext cx="1068387" cy="50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79" name="Rectangle 43"/>
          <p:cNvSpPr>
            <a:spLocks noChangeArrowheads="1"/>
          </p:cNvSpPr>
          <p:nvPr/>
        </p:nvSpPr>
        <p:spPr bwMode="auto">
          <a:xfrm>
            <a:off x="3614738" y="5970588"/>
            <a:ext cx="1189037" cy="50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80" name="Rectangle 44"/>
          <p:cNvSpPr>
            <a:spLocks noChangeArrowheads="1"/>
          </p:cNvSpPr>
          <p:nvPr/>
        </p:nvSpPr>
        <p:spPr bwMode="auto">
          <a:xfrm>
            <a:off x="6472238" y="5907088"/>
            <a:ext cx="1189037" cy="50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aphicFrame>
        <p:nvGraphicFramePr>
          <p:cNvPr id="10261" name="Object 53"/>
          <p:cNvGraphicFramePr>
            <a:graphicFrameLocks noChangeAspect="1"/>
          </p:cNvGraphicFramePr>
          <p:nvPr/>
        </p:nvGraphicFramePr>
        <p:xfrm>
          <a:off x="2451100" y="4600575"/>
          <a:ext cx="3836988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8" name="Equation" r:id="rId5" imgW="2984500" imgH="596900" progId="Equation.DSMT4">
                  <p:embed/>
                </p:oleObj>
              </mc:Choice>
              <mc:Fallback>
                <p:oleObj name="Equation" r:id="rId5" imgW="2984500" imgH="596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4600575"/>
                        <a:ext cx="3836988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91" name="Rectangle 55"/>
          <p:cNvSpPr>
            <a:spLocks noChangeArrowheads="1"/>
          </p:cNvSpPr>
          <p:nvPr/>
        </p:nvSpPr>
        <p:spPr bwMode="auto">
          <a:xfrm>
            <a:off x="2395538" y="4716463"/>
            <a:ext cx="1017587" cy="50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93" name="Rectangle 57"/>
          <p:cNvSpPr>
            <a:spLocks noChangeArrowheads="1"/>
          </p:cNvSpPr>
          <p:nvPr/>
        </p:nvSpPr>
        <p:spPr bwMode="auto">
          <a:xfrm>
            <a:off x="3409950" y="4754563"/>
            <a:ext cx="690563" cy="50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94" name="Rectangle 58"/>
          <p:cNvSpPr>
            <a:spLocks noChangeArrowheads="1"/>
          </p:cNvSpPr>
          <p:nvPr/>
        </p:nvSpPr>
        <p:spPr bwMode="auto">
          <a:xfrm>
            <a:off x="3717925" y="4594225"/>
            <a:ext cx="2549525" cy="777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96" name="Rectangle 60"/>
          <p:cNvSpPr>
            <a:spLocks noChangeArrowheads="1"/>
          </p:cNvSpPr>
          <p:nvPr/>
        </p:nvSpPr>
        <p:spPr bwMode="auto">
          <a:xfrm>
            <a:off x="4262438" y="4683125"/>
            <a:ext cx="1081087" cy="6873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997" name="Rectangle 61"/>
          <p:cNvSpPr>
            <a:spLocks noChangeArrowheads="1"/>
          </p:cNvSpPr>
          <p:nvPr/>
        </p:nvSpPr>
        <p:spPr bwMode="auto">
          <a:xfrm>
            <a:off x="5310188" y="4668838"/>
            <a:ext cx="750887" cy="6873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1515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399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399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399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39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399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399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399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399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3" grpId="0" animBg="1"/>
      <p:bldP spid="39944" grpId="0" animBg="1"/>
      <p:bldP spid="39945" grpId="0" animBg="1"/>
      <p:bldP spid="39946" grpId="0" animBg="1"/>
      <p:bldP spid="39947" grpId="0" animBg="1"/>
      <p:bldP spid="39948" grpId="0" animBg="1"/>
      <p:bldP spid="39949" grpId="0" animBg="1"/>
      <p:bldP spid="39950" grpId="0" animBg="1"/>
      <p:bldP spid="39951" grpId="0" animBg="1"/>
      <p:bldP spid="39956" grpId="0" animBg="1"/>
      <p:bldP spid="39960" grpId="0" animBg="1"/>
      <p:bldP spid="39961" grpId="0" animBg="1"/>
      <p:bldP spid="39977" grpId="0" animBg="1"/>
      <p:bldP spid="39978" grpId="0" animBg="1"/>
      <p:bldP spid="39979" grpId="0" animBg="1"/>
      <p:bldP spid="39980" grpId="0" animBg="1"/>
      <p:bldP spid="39991" grpId="0" animBg="1"/>
      <p:bldP spid="39993" grpId="0" animBg="1"/>
      <p:bldP spid="39994" grpId="0" animBg="1"/>
      <p:bldP spid="39996" grpId="0" animBg="1"/>
      <p:bldP spid="3999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2-HARMO 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0"/>
            <a:ext cx="7921625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4000500" y="1492250"/>
            <a:ext cx="139700" cy="3048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5683250" y="1511300"/>
            <a:ext cx="139700" cy="3048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pSp>
        <p:nvGrpSpPr>
          <p:cNvPr id="11269" name="Group 19"/>
          <p:cNvGrpSpPr>
            <a:grpSpLocks/>
          </p:cNvGrpSpPr>
          <p:nvPr/>
        </p:nvGrpSpPr>
        <p:grpSpPr bwMode="auto">
          <a:xfrm>
            <a:off x="3949700" y="1343025"/>
            <a:ext cx="1860550" cy="447675"/>
            <a:chOff x="2620" y="852"/>
            <a:chExt cx="1328" cy="320"/>
          </a:xfrm>
        </p:grpSpPr>
        <p:sp>
          <p:nvSpPr>
            <p:cNvPr id="11294" name="Line 7"/>
            <p:cNvSpPr>
              <a:spLocks noChangeShapeType="1"/>
            </p:cNvSpPr>
            <p:nvPr/>
          </p:nvSpPr>
          <p:spPr bwMode="auto">
            <a:xfrm>
              <a:off x="2620" y="892"/>
              <a:ext cx="80" cy="28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295" name="Line 8"/>
            <p:cNvSpPr>
              <a:spLocks noChangeShapeType="1"/>
            </p:cNvSpPr>
            <p:nvPr/>
          </p:nvSpPr>
          <p:spPr bwMode="auto">
            <a:xfrm flipH="1">
              <a:off x="2696" y="852"/>
              <a:ext cx="82" cy="31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296" name="Line 9"/>
            <p:cNvSpPr>
              <a:spLocks noChangeShapeType="1"/>
            </p:cNvSpPr>
            <p:nvPr/>
          </p:nvSpPr>
          <p:spPr bwMode="auto">
            <a:xfrm>
              <a:off x="2776" y="856"/>
              <a:ext cx="1172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270" name="Line 10"/>
          <p:cNvSpPr>
            <a:spLocks noChangeShapeType="1"/>
          </p:cNvSpPr>
          <p:nvPr/>
        </p:nvSpPr>
        <p:spPr bwMode="auto">
          <a:xfrm flipH="1">
            <a:off x="5803900" y="1358900"/>
            <a:ext cx="0" cy="762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271" name="Rectangle 11"/>
          <p:cNvSpPr>
            <a:spLocks noChangeArrowheads="1"/>
          </p:cNvSpPr>
          <p:nvPr/>
        </p:nvSpPr>
        <p:spPr bwMode="auto">
          <a:xfrm>
            <a:off x="3429000" y="1479550"/>
            <a:ext cx="222250" cy="260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72" name="Text Box 12"/>
          <p:cNvSpPr txBox="1">
            <a:spLocks noChangeArrowheads="1"/>
          </p:cNvSpPr>
          <p:nvPr/>
        </p:nvSpPr>
        <p:spPr bwMode="auto">
          <a:xfrm>
            <a:off x="3206750" y="1422400"/>
            <a:ext cx="641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600" b="1">
                <a:solidFill>
                  <a:srgbClr val="0000FF"/>
                </a:solidFill>
                <a:latin typeface="Times New Roman" pitchFamily="18" charset="0"/>
              </a:rPr>
              <a:t>20</a:t>
            </a:r>
          </a:p>
        </p:txBody>
      </p:sp>
      <p:sp>
        <p:nvSpPr>
          <p:cNvPr id="45081" name="Rectangle 25"/>
          <p:cNvSpPr>
            <a:spLocks noChangeArrowheads="1"/>
          </p:cNvSpPr>
          <p:nvPr/>
        </p:nvSpPr>
        <p:spPr bwMode="auto">
          <a:xfrm>
            <a:off x="5532438" y="3690938"/>
            <a:ext cx="585787" cy="354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5082" name="Rectangle 26"/>
          <p:cNvSpPr>
            <a:spLocks noChangeArrowheads="1"/>
          </p:cNvSpPr>
          <p:nvPr/>
        </p:nvSpPr>
        <p:spPr bwMode="auto">
          <a:xfrm>
            <a:off x="6103938" y="3690938"/>
            <a:ext cx="1023937" cy="354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5083" name="Rectangle 27"/>
          <p:cNvSpPr>
            <a:spLocks noChangeArrowheads="1"/>
          </p:cNvSpPr>
          <p:nvPr/>
        </p:nvSpPr>
        <p:spPr bwMode="auto">
          <a:xfrm>
            <a:off x="7170738" y="3703638"/>
            <a:ext cx="236537" cy="354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6040438" y="4154488"/>
            <a:ext cx="1119187" cy="354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7177088" y="4160838"/>
            <a:ext cx="731837" cy="354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5086" name="Rectangle 30"/>
          <p:cNvSpPr>
            <a:spLocks noChangeArrowheads="1"/>
          </p:cNvSpPr>
          <p:nvPr/>
        </p:nvSpPr>
        <p:spPr bwMode="auto">
          <a:xfrm>
            <a:off x="5386388" y="4618038"/>
            <a:ext cx="731837" cy="354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5087" name="Rectangle 31"/>
          <p:cNvSpPr>
            <a:spLocks noChangeArrowheads="1"/>
          </p:cNvSpPr>
          <p:nvPr/>
        </p:nvSpPr>
        <p:spPr bwMode="auto">
          <a:xfrm>
            <a:off x="6148388" y="4611688"/>
            <a:ext cx="731837" cy="354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5089" name="Rectangle 33"/>
          <p:cNvSpPr>
            <a:spLocks noChangeArrowheads="1"/>
          </p:cNvSpPr>
          <p:nvPr/>
        </p:nvSpPr>
        <p:spPr bwMode="auto">
          <a:xfrm>
            <a:off x="6789738" y="6186488"/>
            <a:ext cx="801687" cy="354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81" name="Rectangle 35"/>
          <p:cNvSpPr>
            <a:spLocks noChangeArrowheads="1"/>
          </p:cNvSpPr>
          <p:nvPr/>
        </p:nvSpPr>
        <p:spPr bwMode="auto">
          <a:xfrm>
            <a:off x="2606675" y="1277938"/>
            <a:ext cx="3343275" cy="62547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aphicFrame>
        <p:nvGraphicFramePr>
          <p:cNvPr id="11282" name="Object 36"/>
          <p:cNvGraphicFramePr>
            <a:graphicFrameLocks noChangeAspect="1"/>
          </p:cNvGraphicFramePr>
          <p:nvPr/>
        </p:nvGraphicFramePr>
        <p:xfrm>
          <a:off x="2587625" y="1239838"/>
          <a:ext cx="3468688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4" name="Equation" r:id="rId5" imgW="2984500" imgH="596900" progId="Equation.DSMT4">
                  <p:embed/>
                </p:oleObj>
              </mc:Choice>
              <mc:Fallback>
                <p:oleObj name="Equation" r:id="rId5" imgW="2984500" imgH="596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25" y="1239838"/>
                        <a:ext cx="3468688" cy="706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3" name="Rectangle 37"/>
          <p:cNvSpPr>
            <a:spLocks noChangeArrowheads="1"/>
          </p:cNvSpPr>
          <p:nvPr/>
        </p:nvSpPr>
        <p:spPr bwMode="auto">
          <a:xfrm>
            <a:off x="1958975" y="3673475"/>
            <a:ext cx="992188" cy="3540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aphicFrame>
        <p:nvGraphicFramePr>
          <p:cNvPr id="11284" name="Object 38"/>
          <p:cNvGraphicFramePr>
            <a:graphicFrameLocks noChangeAspect="1"/>
          </p:cNvGraphicFramePr>
          <p:nvPr/>
        </p:nvGraphicFramePr>
        <p:xfrm>
          <a:off x="1808163" y="3740150"/>
          <a:ext cx="798512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5" name="Equation" r:id="rId7" imgW="672808" imgH="203112" progId="Equation.DSMT4">
                  <p:embed/>
                </p:oleObj>
              </mc:Choice>
              <mc:Fallback>
                <p:oleObj name="Equation" r:id="rId7" imgW="672808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3740150"/>
                        <a:ext cx="798512" cy="23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76" name="Rectangle 20"/>
          <p:cNvSpPr>
            <a:spLocks noChangeArrowheads="1"/>
          </p:cNvSpPr>
          <p:nvPr/>
        </p:nvSpPr>
        <p:spPr bwMode="auto">
          <a:xfrm>
            <a:off x="1758950" y="3673475"/>
            <a:ext cx="992188" cy="3540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86" name="Rectangle 39"/>
          <p:cNvSpPr>
            <a:spLocks noChangeArrowheads="1"/>
          </p:cNvSpPr>
          <p:nvPr/>
        </p:nvSpPr>
        <p:spPr bwMode="auto">
          <a:xfrm>
            <a:off x="1916113" y="4108450"/>
            <a:ext cx="2392362" cy="37623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aphicFrame>
        <p:nvGraphicFramePr>
          <p:cNvPr id="11287" name="Object 40"/>
          <p:cNvGraphicFramePr>
            <a:graphicFrameLocks noChangeAspect="1"/>
          </p:cNvGraphicFramePr>
          <p:nvPr/>
        </p:nvGraphicFramePr>
        <p:xfrm>
          <a:off x="1843088" y="4202113"/>
          <a:ext cx="17018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6" name="Equation" r:id="rId9" imgW="1435100" imgH="203200" progId="Equation.DSMT4">
                  <p:embed/>
                </p:oleObj>
              </mc:Choice>
              <mc:Fallback>
                <p:oleObj name="Equation" r:id="rId9" imgW="14351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3088" y="4202113"/>
                        <a:ext cx="17018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78" name="Rectangle 22"/>
          <p:cNvSpPr>
            <a:spLocks noChangeArrowheads="1"/>
          </p:cNvSpPr>
          <p:nvPr/>
        </p:nvSpPr>
        <p:spPr bwMode="auto">
          <a:xfrm>
            <a:off x="2746375" y="4146550"/>
            <a:ext cx="992188" cy="3540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5077" name="Rectangle 21"/>
          <p:cNvSpPr>
            <a:spLocks noChangeArrowheads="1"/>
          </p:cNvSpPr>
          <p:nvPr/>
        </p:nvSpPr>
        <p:spPr bwMode="auto">
          <a:xfrm>
            <a:off x="1744663" y="4127500"/>
            <a:ext cx="992187" cy="3540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90" name="Rectangle 41"/>
          <p:cNvSpPr>
            <a:spLocks noChangeArrowheads="1"/>
          </p:cNvSpPr>
          <p:nvPr/>
        </p:nvSpPr>
        <p:spPr bwMode="auto">
          <a:xfrm>
            <a:off x="1811338" y="4598988"/>
            <a:ext cx="2046287" cy="354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aphicFrame>
        <p:nvGraphicFramePr>
          <p:cNvPr id="11291" name="Object 42"/>
          <p:cNvGraphicFramePr>
            <a:graphicFrameLocks noChangeAspect="1"/>
          </p:cNvGraphicFramePr>
          <p:nvPr/>
        </p:nvGraphicFramePr>
        <p:xfrm>
          <a:off x="2154238" y="4684713"/>
          <a:ext cx="390525" cy="17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7" name="Equation" r:id="rId11" imgW="330057" imgH="152334" progId="Equation.DSMT4">
                  <p:embed/>
                </p:oleObj>
              </mc:Choice>
              <mc:Fallback>
                <p:oleObj name="Equation" r:id="rId11" imgW="330057" imgH="15233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4238" y="4684713"/>
                        <a:ext cx="390525" cy="179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79" name="Rectangle 23"/>
          <p:cNvSpPr>
            <a:spLocks noChangeArrowheads="1"/>
          </p:cNvSpPr>
          <p:nvPr/>
        </p:nvSpPr>
        <p:spPr bwMode="auto">
          <a:xfrm>
            <a:off x="2071688" y="4598988"/>
            <a:ext cx="541337" cy="354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5099" name="Rectangle 43"/>
          <p:cNvSpPr>
            <a:spLocks noChangeArrowheads="1"/>
          </p:cNvSpPr>
          <p:nvPr/>
        </p:nvSpPr>
        <p:spPr bwMode="auto">
          <a:xfrm>
            <a:off x="2767013" y="6194425"/>
            <a:ext cx="801687" cy="3540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2259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5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45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45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45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45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45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45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45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81" grpId="0" animBg="1"/>
      <p:bldP spid="45082" grpId="0" animBg="1"/>
      <p:bldP spid="45083" grpId="0" animBg="1"/>
      <p:bldP spid="45084" grpId="0" animBg="1"/>
      <p:bldP spid="45085" grpId="0" animBg="1"/>
      <p:bldP spid="45086" grpId="0" animBg="1"/>
      <p:bldP spid="45087" grpId="0" animBg="1"/>
      <p:bldP spid="45089" grpId="0" animBg="1"/>
      <p:bldP spid="45076" grpId="0" animBg="1"/>
      <p:bldP spid="45078" grpId="0" animBg="1"/>
      <p:bldP spid="45077" grpId="0" animBg="1"/>
      <p:bldP spid="45079" grpId="0" animBg="1"/>
      <p:bldP spid="4509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2-HARMO 0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8138"/>
            <a:ext cx="9547225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2173288" y="1747838"/>
            <a:ext cx="1081087" cy="5699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3201988" y="1773238"/>
            <a:ext cx="1081087" cy="2905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3227388" y="2039938"/>
            <a:ext cx="1081087" cy="2905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3646488" y="2611438"/>
            <a:ext cx="1081087" cy="2905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3621088" y="2903538"/>
            <a:ext cx="1081087" cy="2905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2998788" y="3443288"/>
            <a:ext cx="376237" cy="2905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3436938" y="3449638"/>
            <a:ext cx="1919287" cy="2905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5399088" y="3443288"/>
            <a:ext cx="668337" cy="2905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1211263" y="4575175"/>
            <a:ext cx="1550987" cy="2905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1246188" y="5145088"/>
            <a:ext cx="1509712" cy="2905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2803525" y="5121275"/>
            <a:ext cx="1993900" cy="2905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49" name="Rectangle 17"/>
          <p:cNvSpPr>
            <a:spLocks noChangeArrowheads="1"/>
          </p:cNvSpPr>
          <p:nvPr/>
        </p:nvSpPr>
        <p:spPr bwMode="auto">
          <a:xfrm>
            <a:off x="6161088" y="5214938"/>
            <a:ext cx="1049337" cy="5318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7399338" y="5310188"/>
            <a:ext cx="395287" cy="265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7780338" y="5303838"/>
            <a:ext cx="814387" cy="265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2305" name="Rectangle 20"/>
          <p:cNvSpPr>
            <a:spLocks noChangeArrowheads="1"/>
          </p:cNvSpPr>
          <p:nvPr/>
        </p:nvSpPr>
        <p:spPr bwMode="auto">
          <a:xfrm>
            <a:off x="6281738" y="4713288"/>
            <a:ext cx="1887537" cy="2905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aphicFrame>
        <p:nvGraphicFramePr>
          <p:cNvPr id="12306" name="Object 21"/>
          <p:cNvGraphicFramePr>
            <a:graphicFrameLocks noChangeAspect="1"/>
          </p:cNvGraphicFramePr>
          <p:nvPr/>
        </p:nvGraphicFramePr>
        <p:xfrm>
          <a:off x="6759575" y="4751388"/>
          <a:ext cx="1174750" cy="26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4" name="Equation" r:id="rId5" imgW="914400" imgH="203200" progId="Equation.DSMT4">
                  <p:embed/>
                </p:oleObj>
              </mc:Choice>
              <mc:Fallback>
                <p:oleObj name="Equation" r:id="rId5" imgW="914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9575" y="4751388"/>
                        <a:ext cx="1174750" cy="26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6548438" y="4738688"/>
            <a:ext cx="1595437" cy="2905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2308" name="Rectangle 23"/>
          <p:cNvSpPr>
            <a:spLocks noChangeArrowheads="1"/>
          </p:cNvSpPr>
          <p:nvPr/>
        </p:nvSpPr>
        <p:spPr bwMode="auto">
          <a:xfrm>
            <a:off x="2725738" y="4568825"/>
            <a:ext cx="1036637" cy="2905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aphicFrame>
        <p:nvGraphicFramePr>
          <p:cNvPr id="12309" name="Object 22"/>
          <p:cNvGraphicFramePr>
            <a:graphicFrameLocks noChangeAspect="1"/>
          </p:cNvGraphicFramePr>
          <p:nvPr/>
        </p:nvGraphicFramePr>
        <p:xfrm>
          <a:off x="2765425" y="4600575"/>
          <a:ext cx="865188" cy="26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5" name="Equation" r:id="rId7" imgW="672808" imgH="203112" progId="Equation.DSMT4">
                  <p:embed/>
                </p:oleObj>
              </mc:Choice>
              <mc:Fallback>
                <p:oleObj name="Equation" r:id="rId7" imgW="672808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25" y="4600575"/>
                        <a:ext cx="865188" cy="26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2755900" y="4568825"/>
            <a:ext cx="1036638" cy="2905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aphicFrame>
        <p:nvGraphicFramePr>
          <p:cNvPr id="12311" name="Object 24"/>
          <p:cNvGraphicFramePr>
            <a:graphicFrameLocks noChangeAspect="1"/>
          </p:cNvGraphicFramePr>
          <p:nvPr/>
        </p:nvGraphicFramePr>
        <p:xfrm>
          <a:off x="2816225" y="4984750"/>
          <a:ext cx="1893888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6" name="Equation" r:id="rId9" imgW="1473200" imgH="469900" progId="Equation.DSMT4">
                  <p:embed/>
                </p:oleObj>
              </mc:Choice>
              <mc:Fallback>
                <p:oleObj name="Equation" r:id="rId9" imgW="14732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4984750"/>
                        <a:ext cx="1893888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2808288" y="5118100"/>
            <a:ext cx="1016000" cy="2905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4057" name="Rectangle 25"/>
          <p:cNvSpPr>
            <a:spLocks noChangeArrowheads="1"/>
          </p:cNvSpPr>
          <p:nvPr/>
        </p:nvSpPr>
        <p:spPr bwMode="auto">
          <a:xfrm>
            <a:off x="3806825" y="4933950"/>
            <a:ext cx="933450" cy="6572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9341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animBg="1"/>
      <p:bldP spid="44036" grpId="0" animBg="1"/>
      <p:bldP spid="44037" grpId="0" animBg="1"/>
      <p:bldP spid="44038" grpId="0" animBg="1"/>
      <p:bldP spid="44039" grpId="0" animBg="1"/>
      <p:bldP spid="44040" grpId="0" animBg="1"/>
      <p:bldP spid="44041" grpId="0" animBg="1"/>
      <p:bldP spid="44042" grpId="0" animBg="1"/>
      <p:bldP spid="44043" grpId="0" animBg="1"/>
      <p:bldP spid="44045" grpId="0" animBg="1"/>
      <p:bldP spid="44049" grpId="0" animBg="1"/>
      <p:bldP spid="44050" grpId="0" animBg="1"/>
      <p:bldP spid="44051" grpId="0" animBg="1"/>
      <p:bldP spid="44048" grpId="0" animBg="1"/>
      <p:bldP spid="44044" grpId="0" animBg="1"/>
      <p:bldP spid="44046" grpId="0" animBg="1"/>
      <p:bldP spid="4405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2-HARMO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983" y="1"/>
            <a:ext cx="8064500" cy="705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2239645" y="985839"/>
            <a:ext cx="942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600" b="1">
                <a:solidFill>
                  <a:srgbClr val="008000"/>
                </a:solidFill>
                <a:latin typeface="Times New Roman" pitchFamily="18" charset="0"/>
              </a:rPr>
              <a:t>20log(K)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2992120" y="2028826"/>
            <a:ext cx="273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2966720" y="800101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latin typeface="Times New Roman" pitchFamily="18" charset="0"/>
              </a:rPr>
              <a:t>40</a:t>
            </a:r>
          </a:p>
        </p:txBody>
      </p:sp>
      <p:grpSp>
        <p:nvGrpSpPr>
          <p:cNvPr id="43014" name="Group 6"/>
          <p:cNvGrpSpPr>
            <a:grpSpLocks/>
          </p:cNvGrpSpPr>
          <p:nvPr/>
        </p:nvGrpSpPr>
        <p:grpSpPr bwMode="auto">
          <a:xfrm>
            <a:off x="3241358" y="1222376"/>
            <a:ext cx="144462" cy="134938"/>
            <a:chOff x="469" y="784"/>
            <a:chExt cx="91" cy="85"/>
          </a:xfrm>
        </p:grpSpPr>
        <p:sp>
          <p:nvSpPr>
            <p:cNvPr id="13510" name="Line 7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511" name="Line 8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017" name="Line 9"/>
          <p:cNvSpPr>
            <a:spLocks noChangeShapeType="1"/>
          </p:cNvSpPr>
          <p:nvPr/>
        </p:nvSpPr>
        <p:spPr bwMode="auto">
          <a:xfrm flipV="1">
            <a:off x="3152458" y="1277939"/>
            <a:ext cx="3041650" cy="4762"/>
          </a:xfrm>
          <a:prstGeom prst="line">
            <a:avLst/>
          </a:prstGeom>
          <a:noFill/>
          <a:ln w="19050">
            <a:solidFill>
              <a:srgbClr val="008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 flipV="1">
            <a:off x="4570095" y="1235076"/>
            <a:ext cx="1588" cy="957263"/>
          </a:xfrm>
          <a:prstGeom prst="line">
            <a:avLst/>
          </a:prstGeom>
          <a:noFill/>
          <a:ln w="19050">
            <a:solidFill>
              <a:srgbClr val="008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19" name="Oval 11"/>
          <p:cNvSpPr>
            <a:spLocks noChangeArrowheads="1"/>
          </p:cNvSpPr>
          <p:nvPr/>
        </p:nvSpPr>
        <p:spPr bwMode="auto">
          <a:xfrm>
            <a:off x="4416108" y="2166939"/>
            <a:ext cx="330200" cy="381000"/>
          </a:xfrm>
          <a:prstGeom prst="ellipse">
            <a:avLst/>
          </a:prstGeom>
          <a:noFill/>
          <a:ln w="28575" algn="ctr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grpSp>
        <p:nvGrpSpPr>
          <p:cNvPr id="43020" name="Group 12"/>
          <p:cNvGrpSpPr>
            <a:grpSpLocks/>
          </p:cNvGrpSpPr>
          <p:nvPr/>
        </p:nvGrpSpPr>
        <p:grpSpPr bwMode="auto">
          <a:xfrm>
            <a:off x="4492308" y="1214439"/>
            <a:ext cx="144462" cy="134937"/>
            <a:chOff x="469" y="784"/>
            <a:chExt cx="91" cy="85"/>
          </a:xfrm>
        </p:grpSpPr>
        <p:sp>
          <p:nvSpPr>
            <p:cNvPr id="13508" name="Line 13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509" name="Line 14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5555933" y="2522539"/>
            <a:ext cx="568325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>
            <a:off x="6094095" y="1287464"/>
            <a:ext cx="0" cy="121920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25" name="Text Box 17"/>
          <p:cNvSpPr txBox="1">
            <a:spLocks noChangeArrowheads="1"/>
          </p:cNvSpPr>
          <p:nvPr/>
        </p:nvSpPr>
        <p:spPr bwMode="auto">
          <a:xfrm>
            <a:off x="6046470" y="1651001"/>
            <a:ext cx="638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-40dB</a:t>
            </a:r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>
            <a:off x="5811520" y="2389189"/>
            <a:ext cx="0" cy="106045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>
            <a:off x="4576445" y="3382964"/>
            <a:ext cx="1255713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28" name="Text Box 20"/>
          <p:cNvSpPr txBox="1">
            <a:spLocks noChangeArrowheads="1"/>
          </p:cNvSpPr>
          <p:nvPr/>
        </p:nvSpPr>
        <p:spPr bwMode="auto">
          <a:xfrm>
            <a:off x="4798695" y="3113089"/>
            <a:ext cx="841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</a:rPr>
              <a:t>1 décade</a:t>
            </a:r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>
            <a:off x="4585970" y="2520951"/>
            <a:ext cx="0" cy="8477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3030" name="Group 22"/>
          <p:cNvGrpSpPr>
            <a:grpSpLocks/>
          </p:cNvGrpSpPr>
          <p:nvPr/>
        </p:nvGrpSpPr>
        <p:grpSpPr bwMode="auto">
          <a:xfrm>
            <a:off x="5738495" y="2455864"/>
            <a:ext cx="144463" cy="134937"/>
            <a:chOff x="469" y="784"/>
            <a:chExt cx="91" cy="85"/>
          </a:xfrm>
        </p:grpSpPr>
        <p:sp>
          <p:nvSpPr>
            <p:cNvPr id="13506" name="Line 23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507" name="Line 24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033" name="Line 25"/>
          <p:cNvSpPr>
            <a:spLocks noChangeShapeType="1"/>
          </p:cNvSpPr>
          <p:nvPr/>
        </p:nvSpPr>
        <p:spPr bwMode="auto">
          <a:xfrm flipV="1">
            <a:off x="3063558" y="1282701"/>
            <a:ext cx="1517650" cy="158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>
            <a:off x="4581208" y="1289051"/>
            <a:ext cx="1625600" cy="162242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35" name="Line 27"/>
          <p:cNvSpPr>
            <a:spLocks noChangeShapeType="1"/>
          </p:cNvSpPr>
          <p:nvPr/>
        </p:nvSpPr>
        <p:spPr bwMode="auto">
          <a:xfrm flipV="1">
            <a:off x="6030595" y="1282701"/>
            <a:ext cx="179388" cy="0"/>
          </a:xfrm>
          <a:prstGeom prst="line">
            <a:avLst/>
          </a:prstGeom>
          <a:noFill/>
          <a:ln w="28575">
            <a:solidFill>
              <a:srgbClr val="008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3036" name="Group 28"/>
          <p:cNvGrpSpPr>
            <a:grpSpLocks/>
          </p:cNvGrpSpPr>
          <p:nvPr/>
        </p:nvGrpSpPr>
        <p:grpSpPr bwMode="auto">
          <a:xfrm>
            <a:off x="4649470" y="706439"/>
            <a:ext cx="2649538" cy="1038225"/>
            <a:chOff x="1484" y="525"/>
            <a:chExt cx="1669" cy="654"/>
          </a:xfrm>
        </p:grpSpPr>
        <p:sp>
          <p:nvSpPr>
            <p:cNvPr id="13503" name="Text Box 29"/>
            <p:cNvSpPr txBox="1">
              <a:spLocks noChangeArrowheads="1"/>
            </p:cNvSpPr>
            <p:nvPr/>
          </p:nvSpPr>
          <p:spPr bwMode="auto">
            <a:xfrm>
              <a:off x="1484" y="525"/>
              <a:ext cx="166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 i="1">
                  <a:solidFill>
                    <a:srgbClr val="008000"/>
                  </a:solidFill>
                  <a:latin typeface="Times New Roman" pitchFamily="18" charset="0"/>
                </a:rPr>
                <a:t>Diagramme asymptotique de gain</a:t>
              </a:r>
            </a:p>
          </p:txBody>
        </p:sp>
        <p:sp>
          <p:nvSpPr>
            <p:cNvPr id="13504" name="Line 30"/>
            <p:cNvSpPr>
              <a:spLocks noChangeShapeType="1"/>
            </p:cNvSpPr>
            <p:nvPr/>
          </p:nvSpPr>
          <p:spPr bwMode="auto">
            <a:xfrm>
              <a:off x="1552" y="704"/>
              <a:ext cx="1547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505" name="Line 31"/>
            <p:cNvSpPr>
              <a:spLocks noChangeShapeType="1"/>
            </p:cNvSpPr>
            <p:nvPr/>
          </p:nvSpPr>
          <p:spPr bwMode="auto">
            <a:xfrm flipH="1">
              <a:off x="1744" y="704"/>
              <a:ext cx="379" cy="475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3040" name="Group 32"/>
          <p:cNvGrpSpPr>
            <a:grpSpLocks/>
          </p:cNvGrpSpPr>
          <p:nvPr/>
        </p:nvGrpSpPr>
        <p:grpSpPr bwMode="auto">
          <a:xfrm>
            <a:off x="3242945" y="4746626"/>
            <a:ext cx="144463" cy="134938"/>
            <a:chOff x="469" y="784"/>
            <a:chExt cx="91" cy="85"/>
          </a:xfrm>
        </p:grpSpPr>
        <p:sp>
          <p:nvSpPr>
            <p:cNvPr id="13501" name="Line 33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502" name="Line 34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337" name="Text Box 35"/>
          <p:cNvSpPr txBox="1">
            <a:spLocks noChangeArrowheads="1"/>
          </p:cNvSpPr>
          <p:nvPr/>
        </p:nvSpPr>
        <p:spPr bwMode="auto">
          <a:xfrm>
            <a:off x="2800033" y="4657726"/>
            <a:ext cx="3444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latin typeface="Times New Roman" pitchFamily="18" charset="0"/>
              </a:rPr>
              <a:t>0°</a:t>
            </a:r>
          </a:p>
        </p:txBody>
      </p:sp>
      <p:sp>
        <p:nvSpPr>
          <p:cNvPr id="13338" name="Text Box 36"/>
          <p:cNvSpPr txBox="1">
            <a:spLocks noChangeArrowheads="1"/>
          </p:cNvSpPr>
          <p:nvPr/>
        </p:nvSpPr>
        <p:spPr bwMode="auto">
          <a:xfrm>
            <a:off x="2612708" y="5281614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latin typeface="Times New Roman" pitchFamily="18" charset="0"/>
              </a:rPr>
              <a:t>-90°</a:t>
            </a:r>
          </a:p>
        </p:txBody>
      </p:sp>
      <p:sp>
        <p:nvSpPr>
          <p:cNvPr id="13339" name="Text Box 37"/>
          <p:cNvSpPr txBox="1">
            <a:spLocks noChangeArrowheads="1"/>
          </p:cNvSpPr>
          <p:nvPr/>
        </p:nvSpPr>
        <p:spPr bwMode="auto">
          <a:xfrm>
            <a:off x="2517458" y="5868989"/>
            <a:ext cx="673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latin typeface="Times New Roman" pitchFamily="18" charset="0"/>
              </a:rPr>
              <a:t>-180°</a:t>
            </a:r>
          </a:p>
        </p:txBody>
      </p:sp>
      <p:sp>
        <p:nvSpPr>
          <p:cNvPr id="43046" name="Line 38"/>
          <p:cNvSpPr>
            <a:spLocks noChangeShapeType="1"/>
          </p:cNvSpPr>
          <p:nvPr/>
        </p:nvSpPr>
        <p:spPr bwMode="auto">
          <a:xfrm flipV="1">
            <a:off x="3063558" y="4818064"/>
            <a:ext cx="1517650" cy="15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47" name="Line 39"/>
          <p:cNvSpPr>
            <a:spLocks noChangeShapeType="1"/>
          </p:cNvSpPr>
          <p:nvPr/>
        </p:nvSpPr>
        <p:spPr bwMode="auto">
          <a:xfrm flipV="1">
            <a:off x="4555808" y="4794251"/>
            <a:ext cx="11112" cy="126682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48" name="Line 40"/>
          <p:cNvSpPr>
            <a:spLocks noChangeShapeType="1"/>
          </p:cNvSpPr>
          <p:nvPr/>
        </p:nvSpPr>
        <p:spPr bwMode="auto">
          <a:xfrm flipV="1">
            <a:off x="3073083" y="6051551"/>
            <a:ext cx="3041650" cy="4763"/>
          </a:xfrm>
          <a:prstGeom prst="line">
            <a:avLst/>
          </a:prstGeom>
          <a:noFill/>
          <a:ln w="28575">
            <a:solidFill>
              <a:srgbClr val="008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49" name="Line 41"/>
          <p:cNvSpPr>
            <a:spLocks noChangeShapeType="1"/>
          </p:cNvSpPr>
          <p:nvPr/>
        </p:nvSpPr>
        <p:spPr bwMode="auto">
          <a:xfrm flipV="1">
            <a:off x="4563745" y="6056314"/>
            <a:ext cx="1517650" cy="15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3050" name="Group 42"/>
          <p:cNvGrpSpPr>
            <a:grpSpLocks/>
          </p:cNvGrpSpPr>
          <p:nvPr/>
        </p:nvGrpSpPr>
        <p:grpSpPr bwMode="auto">
          <a:xfrm>
            <a:off x="3282633" y="6064251"/>
            <a:ext cx="2749550" cy="647700"/>
            <a:chOff x="657" y="3611"/>
            <a:chExt cx="1732" cy="408"/>
          </a:xfrm>
        </p:grpSpPr>
        <p:sp>
          <p:nvSpPr>
            <p:cNvPr id="13498" name="Text Box 43"/>
            <p:cNvSpPr txBox="1">
              <a:spLocks noChangeArrowheads="1"/>
            </p:cNvSpPr>
            <p:nvPr/>
          </p:nvSpPr>
          <p:spPr bwMode="auto">
            <a:xfrm>
              <a:off x="657" y="3827"/>
              <a:ext cx="17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 i="1">
                  <a:solidFill>
                    <a:srgbClr val="008000"/>
                  </a:solidFill>
                  <a:latin typeface="Times New Roman" pitchFamily="18" charset="0"/>
                </a:rPr>
                <a:t>Diagramme asymptotique de phase</a:t>
              </a:r>
            </a:p>
          </p:txBody>
        </p:sp>
        <p:sp>
          <p:nvSpPr>
            <p:cNvPr id="13499" name="Line 44"/>
            <p:cNvSpPr>
              <a:spLocks noChangeShapeType="1"/>
            </p:cNvSpPr>
            <p:nvPr/>
          </p:nvSpPr>
          <p:spPr bwMode="auto">
            <a:xfrm>
              <a:off x="757" y="4006"/>
              <a:ext cx="1547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500" name="Line 45"/>
            <p:cNvSpPr>
              <a:spLocks noChangeShapeType="1"/>
            </p:cNvSpPr>
            <p:nvPr/>
          </p:nvSpPr>
          <p:spPr bwMode="auto">
            <a:xfrm flipV="1">
              <a:off x="1536" y="3611"/>
              <a:ext cx="95" cy="234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3054" name="Group 46"/>
          <p:cNvGrpSpPr>
            <a:grpSpLocks/>
          </p:cNvGrpSpPr>
          <p:nvPr/>
        </p:nvGrpSpPr>
        <p:grpSpPr bwMode="auto">
          <a:xfrm>
            <a:off x="3238183" y="5986464"/>
            <a:ext cx="144462" cy="134937"/>
            <a:chOff x="469" y="784"/>
            <a:chExt cx="91" cy="85"/>
          </a:xfrm>
        </p:grpSpPr>
        <p:sp>
          <p:nvSpPr>
            <p:cNvPr id="13496" name="Line 47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97" name="Line 48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346" name="Text Box 60"/>
          <p:cNvSpPr txBox="1">
            <a:spLocks noChangeArrowheads="1"/>
          </p:cNvSpPr>
          <p:nvPr/>
        </p:nvSpPr>
        <p:spPr bwMode="auto">
          <a:xfrm>
            <a:off x="2909570" y="1414464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latin typeface="Times New Roman" pitchFamily="18" charset="0"/>
              </a:rPr>
              <a:t>20</a:t>
            </a:r>
          </a:p>
        </p:txBody>
      </p:sp>
      <p:sp>
        <p:nvSpPr>
          <p:cNvPr id="43069" name="Text Box 61"/>
          <p:cNvSpPr txBox="1">
            <a:spLocks noChangeArrowheads="1"/>
          </p:cNvSpPr>
          <p:nvPr/>
        </p:nvSpPr>
        <p:spPr bwMode="auto">
          <a:xfrm>
            <a:off x="4066858" y="2092326"/>
            <a:ext cx="4095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fr-FR" altLang="fr-FR" b="1" baseline="-25000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r</a:t>
            </a:r>
            <a:endParaRPr lang="fr-FR" altLang="fr-FR" b="1" baseline="-25000">
              <a:solidFill>
                <a:srgbClr val="FF3300"/>
              </a:solidFill>
              <a:latin typeface="Times New Roman" pitchFamily="18" charset="0"/>
            </a:endParaRPr>
          </a:p>
        </p:txBody>
      </p:sp>
      <p:grpSp>
        <p:nvGrpSpPr>
          <p:cNvPr id="43070" name="Group 62"/>
          <p:cNvGrpSpPr>
            <a:grpSpLocks/>
          </p:cNvGrpSpPr>
          <p:nvPr/>
        </p:nvGrpSpPr>
        <p:grpSpPr bwMode="auto">
          <a:xfrm>
            <a:off x="4189095" y="793751"/>
            <a:ext cx="144463" cy="134938"/>
            <a:chOff x="469" y="784"/>
            <a:chExt cx="91" cy="85"/>
          </a:xfrm>
        </p:grpSpPr>
        <p:sp>
          <p:nvSpPr>
            <p:cNvPr id="13494" name="Line 63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95" name="Line 64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073" name="Line 65"/>
          <p:cNvSpPr>
            <a:spLocks noChangeShapeType="1"/>
          </p:cNvSpPr>
          <p:nvPr/>
        </p:nvSpPr>
        <p:spPr bwMode="auto">
          <a:xfrm flipV="1">
            <a:off x="4265295" y="839789"/>
            <a:ext cx="1588" cy="13716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74" name="Line 66"/>
          <p:cNvSpPr>
            <a:spLocks noChangeShapeType="1"/>
          </p:cNvSpPr>
          <p:nvPr/>
        </p:nvSpPr>
        <p:spPr bwMode="auto">
          <a:xfrm flipV="1">
            <a:off x="3777933" y="847726"/>
            <a:ext cx="0" cy="43815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77" name="Text Box 69"/>
          <p:cNvSpPr txBox="1">
            <a:spLocks noChangeArrowheads="1"/>
          </p:cNvSpPr>
          <p:nvPr/>
        </p:nvSpPr>
        <p:spPr bwMode="auto">
          <a:xfrm>
            <a:off x="3349308" y="769939"/>
            <a:ext cx="461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Q</a:t>
            </a:r>
            <a:r>
              <a:rPr lang="fr-FR" altLang="fr-FR" sz="1400" b="1" baseline="-25000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dB</a:t>
            </a:r>
            <a:endParaRPr lang="fr-FR" altLang="fr-FR" sz="1400" b="1" baseline="-2500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43078" name="Line 70"/>
          <p:cNvSpPr>
            <a:spLocks noChangeShapeType="1"/>
          </p:cNvSpPr>
          <p:nvPr/>
        </p:nvSpPr>
        <p:spPr bwMode="auto">
          <a:xfrm flipH="1" flipV="1">
            <a:off x="3723958" y="854076"/>
            <a:ext cx="5842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3079" name="Group 71"/>
          <p:cNvGrpSpPr>
            <a:grpSpLocks/>
          </p:cNvGrpSpPr>
          <p:nvPr/>
        </p:nvGrpSpPr>
        <p:grpSpPr bwMode="auto">
          <a:xfrm>
            <a:off x="3922395" y="815976"/>
            <a:ext cx="660400" cy="109538"/>
            <a:chOff x="1094" y="2001"/>
            <a:chExt cx="673" cy="69"/>
          </a:xfrm>
        </p:grpSpPr>
        <p:sp>
          <p:nvSpPr>
            <p:cNvPr id="13492" name="Line 72"/>
            <p:cNvSpPr>
              <a:spLocks noChangeShapeType="1"/>
            </p:cNvSpPr>
            <p:nvPr/>
          </p:nvSpPr>
          <p:spPr bwMode="auto">
            <a:xfrm>
              <a:off x="1094" y="2031"/>
              <a:ext cx="673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93" name="Line 73"/>
            <p:cNvSpPr>
              <a:spLocks noChangeShapeType="1"/>
            </p:cNvSpPr>
            <p:nvPr/>
          </p:nvSpPr>
          <p:spPr bwMode="auto">
            <a:xfrm>
              <a:off x="1445" y="2001"/>
              <a:ext cx="0" cy="69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082" name="Line 74"/>
          <p:cNvSpPr>
            <a:spLocks noChangeShapeType="1"/>
          </p:cNvSpPr>
          <p:nvPr/>
        </p:nvSpPr>
        <p:spPr bwMode="auto">
          <a:xfrm flipV="1">
            <a:off x="4738370" y="1049339"/>
            <a:ext cx="0" cy="228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3086" name="Group 78"/>
          <p:cNvGrpSpPr>
            <a:grpSpLocks/>
          </p:cNvGrpSpPr>
          <p:nvPr/>
        </p:nvGrpSpPr>
        <p:grpSpPr bwMode="auto">
          <a:xfrm>
            <a:off x="5203508" y="803276"/>
            <a:ext cx="352425" cy="533400"/>
            <a:chOff x="3661" y="761"/>
            <a:chExt cx="222" cy="336"/>
          </a:xfrm>
        </p:grpSpPr>
        <p:sp>
          <p:nvSpPr>
            <p:cNvPr id="13489" name="Text Box 75"/>
            <p:cNvSpPr txBox="1">
              <a:spLocks noChangeArrowheads="1"/>
            </p:cNvSpPr>
            <p:nvPr/>
          </p:nvSpPr>
          <p:spPr bwMode="auto">
            <a:xfrm>
              <a:off x="3686" y="761"/>
              <a:ext cx="1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>
                  <a:solidFill>
                    <a:srgbClr val="FF3300"/>
                  </a:solidFill>
                  <a:latin typeface="Times New Roman" pitchFamily="18" charset="0"/>
                  <a:sym typeface="Symbol" pitchFamily="18" charset="2"/>
                </a:rPr>
                <a:t>1</a:t>
              </a:r>
              <a:endParaRPr lang="fr-FR" altLang="fr-FR" sz="1400" b="1" baseline="-25000">
                <a:solidFill>
                  <a:srgbClr val="FF3300"/>
                </a:solidFill>
                <a:latin typeface="Times New Roman" pitchFamily="18" charset="0"/>
              </a:endParaRPr>
            </a:p>
          </p:txBody>
        </p:sp>
        <p:sp>
          <p:nvSpPr>
            <p:cNvPr id="13490" name="Text Box 76"/>
            <p:cNvSpPr txBox="1">
              <a:spLocks noChangeArrowheads="1"/>
            </p:cNvSpPr>
            <p:nvPr/>
          </p:nvSpPr>
          <p:spPr bwMode="auto">
            <a:xfrm>
              <a:off x="3661" y="905"/>
              <a:ext cx="22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>
                  <a:solidFill>
                    <a:srgbClr val="FF3300"/>
                  </a:solidFill>
                  <a:latin typeface="Times New Roman" pitchFamily="18" charset="0"/>
                  <a:sym typeface="Symbol" pitchFamily="18" charset="2"/>
                </a:rPr>
                <a:t>2z</a:t>
              </a:r>
              <a:endParaRPr lang="fr-FR" altLang="fr-FR" sz="1400" b="1" baseline="-25000">
                <a:solidFill>
                  <a:srgbClr val="FF3300"/>
                </a:solidFill>
                <a:latin typeface="Times New Roman" pitchFamily="18" charset="0"/>
              </a:endParaRPr>
            </a:p>
          </p:txBody>
        </p:sp>
        <p:sp>
          <p:nvSpPr>
            <p:cNvPr id="13491" name="Line 77"/>
            <p:cNvSpPr>
              <a:spLocks noChangeShapeType="1"/>
            </p:cNvSpPr>
            <p:nvPr/>
          </p:nvSpPr>
          <p:spPr bwMode="auto">
            <a:xfrm flipV="1">
              <a:off x="3701" y="925"/>
              <a:ext cx="128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087" name="Line 79"/>
          <p:cNvSpPr>
            <a:spLocks noChangeShapeType="1"/>
          </p:cNvSpPr>
          <p:nvPr/>
        </p:nvSpPr>
        <p:spPr bwMode="auto">
          <a:xfrm flipH="1" flipV="1">
            <a:off x="4533583" y="1054101"/>
            <a:ext cx="255587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88" name="Line 80"/>
          <p:cNvSpPr>
            <a:spLocks noChangeShapeType="1"/>
          </p:cNvSpPr>
          <p:nvPr/>
        </p:nvSpPr>
        <p:spPr bwMode="auto">
          <a:xfrm>
            <a:off x="4565333" y="982664"/>
            <a:ext cx="0" cy="300037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3089" name="Group 81"/>
          <p:cNvGrpSpPr>
            <a:grpSpLocks/>
          </p:cNvGrpSpPr>
          <p:nvPr/>
        </p:nvGrpSpPr>
        <p:grpSpPr bwMode="auto">
          <a:xfrm>
            <a:off x="4489133" y="989014"/>
            <a:ext cx="144462" cy="134937"/>
            <a:chOff x="469" y="784"/>
            <a:chExt cx="91" cy="85"/>
          </a:xfrm>
        </p:grpSpPr>
        <p:sp>
          <p:nvSpPr>
            <p:cNvPr id="13487" name="Line 82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88" name="Line 83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092" name="Freeform 84"/>
          <p:cNvSpPr>
            <a:spLocks/>
          </p:cNvSpPr>
          <p:nvPr/>
        </p:nvSpPr>
        <p:spPr bwMode="auto">
          <a:xfrm>
            <a:off x="3039745" y="862014"/>
            <a:ext cx="3167063" cy="2047875"/>
          </a:xfrm>
          <a:custGeom>
            <a:avLst/>
            <a:gdLst>
              <a:gd name="T0" fmla="*/ 0 w 1995"/>
              <a:gd name="T1" fmla="*/ 390525 h 1290"/>
              <a:gd name="T2" fmla="*/ 528638 w 1995"/>
              <a:gd name="T3" fmla="*/ 361950 h 1290"/>
              <a:gd name="T4" fmla="*/ 785813 w 1995"/>
              <a:gd name="T5" fmla="*/ 261938 h 1290"/>
              <a:gd name="T6" fmla="*/ 976313 w 1995"/>
              <a:gd name="T7" fmla="*/ 138113 h 1290"/>
              <a:gd name="T8" fmla="*/ 1090613 w 1995"/>
              <a:gd name="T9" fmla="*/ 42863 h 1290"/>
              <a:gd name="T10" fmla="*/ 1214438 w 1995"/>
              <a:gd name="T11" fmla="*/ 0 h 1290"/>
              <a:gd name="T12" fmla="*/ 1352550 w 1995"/>
              <a:gd name="T13" fmla="*/ 38100 h 1290"/>
              <a:gd name="T14" fmla="*/ 1443038 w 1995"/>
              <a:gd name="T15" fmla="*/ 109538 h 1290"/>
              <a:gd name="T16" fmla="*/ 1533525 w 1995"/>
              <a:gd name="T17" fmla="*/ 200025 h 1290"/>
              <a:gd name="T18" fmla="*/ 1638300 w 1995"/>
              <a:gd name="T19" fmla="*/ 361950 h 1290"/>
              <a:gd name="T20" fmla="*/ 1795463 w 1995"/>
              <a:gd name="T21" fmla="*/ 585788 h 1290"/>
              <a:gd name="T22" fmla="*/ 2057400 w 1995"/>
              <a:gd name="T23" fmla="*/ 900113 h 1290"/>
              <a:gd name="T24" fmla="*/ 2452688 w 1995"/>
              <a:gd name="T25" fmla="*/ 1328738 h 1290"/>
              <a:gd name="T26" fmla="*/ 3167063 w 1995"/>
              <a:gd name="T27" fmla="*/ 2047875 h 12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995" h="1290">
                <a:moveTo>
                  <a:pt x="0" y="246"/>
                </a:moveTo>
                <a:cubicBezTo>
                  <a:pt x="55" y="243"/>
                  <a:pt x="251" y="241"/>
                  <a:pt x="333" y="228"/>
                </a:cubicBezTo>
                <a:cubicBezTo>
                  <a:pt x="415" y="215"/>
                  <a:pt x="448" y="188"/>
                  <a:pt x="495" y="165"/>
                </a:cubicBezTo>
                <a:cubicBezTo>
                  <a:pt x="542" y="142"/>
                  <a:pt x="583" y="110"/>
                  <a:pt x="615" y="87"/>
                </a:cubicBezTo>
                <a:cubicBezTo>
                  <a:pt x="647" y="64"/>
                  <a:pt x="662" y="41"/>
                  <a:pt x="687" y="27"/>
                </a:cubicBezTo>
                <a:cubicBezTo>
                  <a:pt x="712" y="13"/>
                  <a:pt x="738" y="0"/>
                  <a:pt x="765" y="0"/>
                </a:cubicBezTo>
                <a:cubicBezTo>
                  <a:pt x="792" y="0"/>
                  <a:pt x="828" y="12"/>
                  <a:pt x="852" y="24"/>
                </a:cubicBezTo>
                <a:cubicBezTo>
                  <a:pt x="876" y="36"/>
                  <a:pt x="890" y="52"/>
                  <a:pt x="909" y="69"/>
                </a:cubicBezTo>
                <a:cubicBezTo>
                  <a:pt x="928" y="86"/>
                  <a:pt x="946" y="100"/>
                  <a:pt x="966" y="126"/>
                </a:cubicBezTo>
                <a:cubicBezTo>
                  <a:pt x="986" y="152"/>
                  <a:pt x="1005" y="188"/>
                  <a:pt x="1032" y="228"/>
                </a:cubicBezTo>
                <a:cubicBezTo>
                  <a:pt x="1059" y="268"/>
                  <a:pt x="1087" y="313"/>
                  <a:pt x="1131" y="369"/>
                </a:cubicBezTo>
                <a:cubicBezTo>
                  <a:pt x="1175" y="425"/>
                  <a:pt x="1227" y="489"/>
                  <a:pt x="1296" y="567"/>
                </a:cubicBezTo>
                <a:cubicBezTo>
                  <a:pt x="1365" y="645"/>
                  <a:pt x="1429" y="717"/>
                  <a:pt x="1545" y="837"/>
                </a:cubicBezTo>
                <a:cubicBezTo>
                  <a:pt x="1661" y="957"/>
                  <a:pt x="1828" y="1123"/>
                  <a:pt x="1995" y="1290"/>
                </a:cubicBez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3197" name="Group 189"/>
          <p:cNvGrpSpPr>
            <a:grpSpLocks/>
          </p:cNvGrpSpPr>
          <p:nvPr/>
        </p:nvGrpSpPr>
        <p:grpSpPr bwMode="auto">
          <a:xfrm>
            <a:off x="4886008" y="885826"/>
            <a:ext cx="1958975" cy="571500"/>
            <a:chOff x="1948" y="613"/>
            <a:chExt cx="1234" cy="360"/>
          </a:xfrm>
        </p:grpSpPr>
        <p:sp>
          <p:nvSpPr>
            <p:cNvPr id="13484" name="Text Box 86"/>
            <p:cNvSpPr txBox="1">
              <a:spLocks noChangeArrowheads="1"/>
            </p:cNvSpPr>
            <p:nvPr/>
          </p:nvSpPr>
          <p:spPr bwMode="auto">
            <a:xfrm>
              <a:off x="2356" y="613"/>
              <a:ext cx="82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 i="1">
                  <a:solidFill>
                    <a:srgbClr val="FF3300"/>
                  </a:solidFill>
                  <a:latin typeface="Times New Roman" pitchFamily="18" charset="0"/>
                </a:rPr>
                <a:t>Courbe de gain</a:t>
              </a:r>
            </a:p>
          </p:txBody>
        </p:sp>
        <p:sp>
          <p:nvSpPr>
            <p:cNvPr id="13485" name="Line 87"/>
            <p:cNvSpPr>
              <a:spLocks noChangeShapeType="1"/>
            </p:cNvSpPr>
            <p:nvPr/>
          </p:nvSpPr>
          <p:spPr bwMode="auto">
            <a:xfrm>
              <a:off x="2457" y="792"/>
              <a:ext cx="644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86" name="Line 88"/>
            <p:cNvSpPr>
              <a:spLocks noChangeShapeType="1"/>
            </p:cNvSpPr>
            <p:nvPr/>
          </p:nvSpPr>
          <p:spPr bwMode="auto">
            <a:xfrm flipH="1">
              <a:off x="1948" y="792"/>
              <a:ext cx="629" cy="181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097" name="Text Box 89"/>
          <p:cNvSpPr txBox="1">
            <a:spLocks noChangeArrowheads="1"/>
          </p:cNvSpPr>
          <p:nvPr/>
        </p:nvSpPr>
        <p:spPr bwMode="auto">
          <a:xfrm>
            <a:off x="2076133" y="309564"/>
            <a:ext cx="1123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600" b="1">
                <a:solidFill>
                  <a:srgbClr val="FF3300"/>
                </a:solidFill>
                <a:latin typeface="Times New Roman" pitchFamily="18" charset="0"/>
              </a:rPr>
              <a:t>Cas z &lt; 0,7</a:t>
            </a:r>
          </a:p>
        </p:txBody>
      </p:sp>
      <p:grpSp>
        <p:nvGrpSpPr>
          <p:cNvPr id="43098" name="Group 90"/>
          <p:cNvGrpSpPr>
            <a:grpSpLocks/>
          </p:cNvGrpSpPr>
          <p:nvPr/>
        </p:nvGrpSpPr>
        <p:grpSpPr bwMode="auto">
          <a:xfrm>
            <a:off x="4484370" y="5378451"/>
            <a:ext cx="144463" cy="134938"/>
            <a:chOff x="469" y="784"/>
            <a:chExt cx="91" cy="85"/>
          </a:xfrm>
        </p:grpSpPr>
        <p:sp>
          <p:nvSpPr>
            <p:cNvPr id="13482" name="Line 91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83" name="Line 92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3101" name="Group 93"/>
          <p:cNvGrpSpPr>
            <a:grpSpLocks/>
          </p:cNvGrpSpPr>
          <p:nvPr/>
        </p:nvGrpSpPr>
        <p:grpSpPr bwMode="auto">
          <a:xfrm>
            <a:off x="4293870" y="4949826"/>
            <a:ext cx="144463" cy="134938"/>
            <a:chOff x="469" y="784"/>
            <a:chExt cx="91" cy="85"/>
          </a:xfrm>
        </p:grpSpPr>
        <p:sp>
          <p:nvSpPr>
            <p:cNvPr id="13480" name="Line 94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81" name="Line 95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3104" name="Group 96"/>
          <p:cNvGrpSpPr>
            <a:grpSpLocks/>
          </p:cNvGrpSpPr>
          <p:nvPr/>
        </p:nvGrpSpPr>
        <p:grpSpPr bwMode="auto">
          <a:xfrm>
            <a:off x="4403408" y="3986214"/>
            <a:ext cx="1498600" cy="1038225"/>
            <a:chOff x="1792" y="705"/>
            <a:chExt cx="944" cy="654"/>
          </a:xfrm>
        </p:grpSpPr>
        <p:sp>
          <p:nvSpPr>
            <p:cNvPr id="13477" name="Text Box 97"/>
            <p:cNvSpPr txBox="1">
              <a:spLocks noChangeArrowheads="1"/>
            </p:cNvSpPr>
            <p:nvPr/>
          </p:nvSpPr>
          <p:spPr bwMode="auto">
            <a:xfrm>
              <a:off x="1991" y="705"/>
              <a:ext cx="74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 i="1">
                  <a:solidFill>
                    <a:srgbClr val="FF3300"/>
                  </a:solidFill>
                  <a:latin typeface="Times New Roman" pitchFamily="18" charset="0"/>
                </a:rPr>
                <a:t>Pts à calculer</a:t>
              </a:r>
            </a:p>
          </p:txBody>
        </p:sp>
        <p:sp>
          <p:nvSpPr>
            <p:cNvPr id="13478" name="Line 98"/>
            <p:cNvSpPr>
              <a:spLocks noChangeShapeType="1"/>
            </p:cNvSpPr>
            <p:nvPr/>
          </p:nvSpPr>
          <p:spPr bwMode="auto">
            <a:xfrm>
              <a:off x="2051" y="884"/>
              <a:ext cx="644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79" name="Line 99"/>
            <p:cNvSpPr>
              <a:spLocks noChangeShapeType="1"/>
            </p:cNvSpPr>
            <p:nvPr/>
          </p:nvSpPr>
          <p:spPr bwMode="auto">
            <a:xfrm flipH="1">
              <a:off x="1792" y="884"/>
              <a:ext cx="379" cy="475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109" name="Line 101"/>
          <p:cNvSpPr>
            <a:spLocks noChangeShapeType="1"/>
          </p:cNvSpPr>
          <p:nvPr/>
        </p:nvSpPr>
        <p:spPr bwMode="auto">
          <a:xfrm flipH="1" flipV="1">
            <a:off x="3304858" y="5016501"/>
            <a:ext cx="106045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110" name="Line 102"/>
          <p:cNvSpPr>
            <a:spLocks noChangeShapeType="1"/>
          </p:cNvSpPr>
          <p:nvPr/>
        </p:nvSpPr>
        <p:spPr bwMode="auto">
          <a:xfrm flipV="1">
            <a:off x="4365308" y="4797426"/>
            <a:ext cx="0" cy="219075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3118" name="Group 110"/>
          <p:cNvGrpSpPr>
            <a:grpSpLocks/>
          </p:cNvGrpSpPr>
          <p:nvPr/>
        </p:nvGrpSpPr>
        <p:grpSpPr bwMode="auto">
          <a:xfrm>
            <a:off x="4828858" y="5105401"/>
            <a:ext cx="1838325" cy="714375"/>
            <a:chOff x="1877" y="3216"/>
            <a:chExt cx="1158" cy="450"/>
          </a:xfrm>
        </p:grpSpPr>
        <p:sp>
          <p:nvSpPr>
            <p:cNvPr id="13474" name="Text Box 104"/>
            <p:cNvSpPr txBox="1">
              <a:spLocks noChangeArrowheads="1"/>
            </p:cNvSpPr>
            <p:nvPr/>
          </p:nvSpPr>
          <p:spPr bwMode="auto">
            <a:xfrm>
              <a:off x="1877" y="3216"/>
              <a:ext cx="115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 i="1">
                  <a:solidFill>
                    <a:srgbClr val="FF3300"/>
                  </a:solidFill>
                  <a:latin typeface="Times New Roman" pitchFamily="18" charset="0"/>
                </a:rPr>
                <a:t>Exploiter les symétries</a:t>
              </a:r>
            </a:p>
          </p:txBody>
        </p:sp>
        <p:sp>
          <p:nvSpPr>
            <p:cNvPr id="13475" name="Line 105"/>
            <p:cNvSpPr>
              <a:spLocks noChangeShapeType="1"/>
            </p:cNvSpPr>
            <p:nvPr/>
          </p:nvSpPr>
          <p:spPr bwMode="auto">
            <a:xfrm>
              <a:off x="1946" y="3389"/>
              <a:ext cx="1004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76" name="Line 106"/>
            <p:cNvSpPr>
              <a:spLocks noChangeShapeType="1"/>
            </p:cNvSpPr>
            <p:nvPr/>
          </p:nvSpPr>
          <p:spPr bwMode="auto">
            <a:xfrm flipH="1">
              <a:off x="1909" y="3389"/>
              <a:ext cx="385" cy="277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3115" name="Group 107"/>
          <p:cNvGrpSpPr>
            <a:grpSpLocks/>
          </p:cNvGrpSpPr>
          <p:nvPr/>
        </p:nvGrpSpPr>
        <p:grpSpPr bwMode="auto">
          <a:xfrm>
            <a:off x="4289108" y="4945064"/>
            <a:ext cx="144462" cy="134937"/>
            <a:chOff x="469" y="784"/>
            <a:chExt cx="91" cy="85"/>
          </a:xfrm>
        </p:grpSpPr>
        <p:sp>
          <p:nvSpPr>
            <p:cNvPr id="13472" name="Line 108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73" name="Line 109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3120" name="Group 112"/>
          <p:cNvGrpSpPr>
            <a:grpSpLocks/>
          </p:cNvGrpSpPr>
          <p:nvPr/>
        </p:nvGrpSpPr>
        <p:grpSpPr bwMode="auto">
          <a:xfrm>
            <a:off x="3912870" y="4830764"/>
            <a:ext cx="144463" cy="134937"/>
            <a:chOff x="469" y="784"/>
            <a:chExt cx="91" cy="85"/>
          </a:xfrm>
        </p:grpSpPr>
        <p:sp>
          <p:nvSpPr>
            <p:cNvPr id="13470" name="Line 113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71" name="Line 114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3124" name="Group 116"/>
          <p:cNvGrpSpPr>
            <a:grpSpLocks/>
          </p:cNvGrpSpPr>
          <p:nvPr/>
        </p:nvGrpSpPr>
        <p:grpSpPr bwMode="auto">
          <a:xfrm>
            <a:off x="3912870" y="4826001"/>
            <a:ext cx="144463" cy="134938"/>
            <a:chOff x="469" y="784"/>
            <a:chExt cx="91" cy="85"/>
          </a:xfrm>
        </p:grpSpPr>
        <p:sp>
          <p:nvSpPr>
            <p:cNvPr id="13468" name="Line 117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69" name="Line 118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127" name="Freeform 119"/>
          <p:cNvSpPr>
            <a:spLocks/>
          </p:cNvSpPr>
          <p:nvPr/>
        </p:nvSpPr>
        <p:spPr bwMode="auto">
          <a:xfrm>
            <a:off x="3068320" y="4819651"/>
            <a:ext cx="1485900" cy="623888"/>
          </a:xfrm>
          <a:custGeom>
            <a:avLst/>
            <a:gdLst>
              <a:gd name="T0" fmla="*/ 0 w 936"/>
              <a:gd name="T1" fmla="*/ 0 h 393"/>
              <a:gd name="T2" fmla="*/ 457200 w 936"/>
              <a:gd name="T3" fmla="*/ 23813 h 393"/>
              <a:gd name="T4" fmla="*/ 928688 w 936"/>
              <a:gd name="T5" fmla="*/ 71438 h 393"/>
              <a:gd name="T6" fmla="*/ 1133475 w 936"/>
              <a:gd name="T7" fmla="*/ 123825 h 393"/>
              <a:gd name="T8" fmla="*/ 1290638 w 936"/>
              <a:gd name="T9" fmla="*/ 209550 h 393"/>
              <a:gd name="T10" fmla="*/ 1433513 w 936"/>
              <a:gd name="T11" fmla="*/ 409575 h 393"/>
              <a:gd name="T12" fmla="*/ 1485900 w 936"/>
              <a:gd name="T13" fmla="*/ 623888 h 39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6" h="393">
                <a:moveTo>
                  <a:pt x="0" y="0"/>
                </a:moveTo>
                <a:cubicBezTo>
                  <a:pt x="48" y="2"/>
                  <a:pt x="191" y="8"/>
                  <a:pt x="288" y="15"/>
                </a:cubicBezTo>
                <a:cubicBezTo>
                  <a:pt x="385" y="22"/>
                  <a:pt x="514" y="34"/>
                  <a:pt x="585" y="45"/>
                </a:cubicBezTo>
                <a:cubicBezTo>
                  <a:pt x="656" y="56"/>
                  <a:pt x="676" y="64"/>
                  <a:pt x="714" y="78"/>
                </a:cubicBezTo>
                <a:cubicBezTo>
                  <a:pt x="752" y="92"/>
                  <a:pt x="782" y="102"/>
                  <a:pt x="813" y="132"/>
                </a:cubicBezTo>
                <a:cubicBezTo>
                  <a:pt x="844" y="162"/>
                  <a:pt x="883" y="215"/>
                  <a:pt x="903" y="258"/>
                </a:cubicBezTo>
                <a:cubicBezTo>
                  <a:pt x="923" y="301"/>
                  <a:pt x="929" y="347"/>
                  <a:pt x="936" y="393"/>
                </a:cubicBez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128" name="Freeform 120"/>
          <p:cNvSpPr>
            <a:spLocks/>
          </p:cNvSpPr>
          <p:nvPr/>
        </p:nvSpPr>
        <p:spPr bwMode="auto">
          <a:xfrm flipH="1" flipV="1">
            <a:off x="4560570" y="5445126"/>
            <a:ext cx="1485900" cy="604838"/>
          </a:xfrm>
          <a:custGeom>
            <a:avLst/>
            <a:gdLst>
              <a:gd name="T0" fmla="*/ 0 w 936"/>
              <a:gd name="T1" fmla="*/ 0 h 393"/>
              <a:gd name="T2" fmla="*/ 457200 w 936"/>
              <a:gd name="T3" fmla="*/ 23085 h 393"/>
              <a:gd name="T4" fmla="*/ 928688 w 936"/>
              <a:gd name="T5" fmla="*/ 69256 h 393"/>
              <a:gd name="T6" fmla="*/ 1133475 w 936"/>
              <a:gd name="T7" fmla="*/ 120044 h 393"/>
              <a:gd name="T8" fmla="*/ 1290638 w 936"/>
              <a:gd name="T9" fmla="*/ 203152 h 393"/>
              <a:gd name="T10" fmla="*/ 1433513 w 936"/>
              <a:gd name="T11" fmla="*/ 397069 h 393"/>
              <a:gd name="T12" fmla="*/ 1485900 w 936"/>
              <a:gd name="T13" fmla="*/ 604838 h 39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6" h="393">
                <a:moveTo>
                  <a:pt x="0" y="0"/>
                </a:moveTo>
                <a:cubicBezTo>
                  <a:pt x="48" y="2"/>
                  <a:pt x="191" y="8"/>
                  <a:pt x="288" y="15"/>
                </a:cubicBezTo>
                <a:cubicBezTo>
                  <a:pt x="385" y="22"/>
                  <a:pt x="514" y="34"/>
                  <a:pt x="585" y="45"/>
                </a:cubicBezTo>
                <a:cubicBezTo>
                  <a:pt x="656" y="56"/>
                  <a:pt x="676" y="64"/>
                  <a:pt x="714" y="78"/>
                </a:cubicBezTo>
                <a:cubicBezTo>
                  <a:pt x="752" y="92"/>
                  <a:pt x="782" y="102"/>
                  <a:pt x="813" y="132"/>
                </a:cubicBezTo>
                <a:cubicBezTo>
                  <a:pt x="844" y="162"/>
                  <a:pt x="883" y="215"/>
                  <a:pt x="903" y="258"/>
                </a:cubicBezTo>
                <a:cubicBezTo>
                  <a:pt x="923" y="301"/>
                  <a:pt x="929" y="347"/>
                  <a:pt x="936" y="393"/>
                </a:cubicBez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129" name="Line 121"/>
          <p:cNvSpPr>
            <a:spLocks noChangeShapeType="1"/>
          </p:cNvSpPr>
          <p:nvPr/>
        </p:nvSpPr>
        <p:spPr bwMode="auto">
          <a:xfrm flipH="1" flipV="1">
            <a:off x="4538345" y="1273176"/>
            <a:ext cx="255588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130" name="Line 122"/>
          <p:cNvSpPr>
            <a:spLocks noChangeShapeType="1"/>
          </p:cNvSpPr>
          <p:nvPr/>
        </p:nvSpPr>
        <p:spPr bwMode="auto">
          <a:xfrm flipH="1">
            <a:off x="4054158" y="4276726"/>
            <a:ext cx="942975" cy="576263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131" name="Line 123"/>
          <p:cNvSpPr>
            <a:spLocks noChangeShapeType="1"/>
          </p:cNvSpPr>
          <p:nvPr/>
        </p:nvSpPr>
        <p:spPr bwMode="auto">
          <a:xfrm flipH="1">
            <a:off x="5187633" y="5381626"/>
            <a:ext cx="295275" cy="500063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189" name="Text Box 181"/>
          <p:cNvSpPr txBox="1">
            <a:spLocks noChangeArrowheads="1"/>
          </p:cNvSpPr>
          <p:nvPr/>
        </p:nvSpPr>
        <p:spPr bwMode="auto">
          <a:xfrm>
            <a:off x="4705033" y="879476"/>
            <a:ext cx="588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20log</a:t>
            </a:r>
            <a:endParaRPr lang="fr-FR" altLang="fr-FR" sz="1400" b="1" baseline="-25000">
              <a:solidFill>
                <a:srgbClr val="FF3300"/>
              </a:solidFill>
              <a:latin typeface="Times New Roman" pitchFamily="18" charset="0"/>
            </a:endParaRPr>
          </a:p>
        </p:txBody>
      </p:sp>
      <p:grpSp>
        <p:nvGrpSpPr>
          <p:cNvPr id="43196" name="Group 188"/>
          <p:cNvGrpSpPr>
            <a:grpSpLocks/>
          </p:cNvGrpSpPr>
          <p:nvPr/>
        </p:nvGrpSpPr>
        <p:grpSpPr bwMode="auto">
          <a:xfrm>
            <a:off x="4012883" y="314326"/>
            <a:ext cx="1350962" cy="454025"/>
            <a:chOff x="1363" y="198"/>
            <a:chExt cx="851" cy="286"/>
          </a:xfrm>
        </p:grpSpPr>
        <p:sp>
          <p:nvSpPr>
            <p:cNvPr id="13450" name="Text Box 185"/>
            <p:cNvSpPr txBox="1">
              <a:spLocks noChangeArrowheads="1"/>
            </p:cNvSpPr>
            <p:nvPr/>
          </p:nvSpPr>
          <p:spPr bwMode="auto">
            <a:xfrm>
              <a:off x="1363" y="198"/>
              <a:ext cx="85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 i="1">
                  <a:solidFill>
                    <a:srgbClr val="FF3300"/>
                  </a:solidFill>
                  <a:latin typeface="Times New Roman" pitchFamily="18" charset="0"/>
                </a:rPr>
                <a:t>Pt de résonance</a:t>
              </a:r>
            </a:p>
          </p:txBody>
        </p:sp>
        <p:sp>
          <p:nvSpPr>
            <p:cNvPr id="13451" name="Line 186"/>
            <p:cNvSpPr>
              <a:spLocks noChangeShapeType="1"/>
            </p:cNvSpPr>
            <p:nvPr/>
          </p:nvSpPr>
          <p:spPr bwMode="auto">
            <a:xfrm>
              <a:off x="1477" y="377"/>
              <a:ext cx="644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52" name="Line 187"/>
            <p:cNvSpPr>
              <a:spLocks noChangeShapeType="1"/>
            </p:cNvSpPr>
            <p:nvPr/>
          </p:nvSpPr>
          <p:spPr bwMode="auto">
            <a:xfrm flipH="1">
              <a:off x="1549" y="377"/>
              <a:ext cx="48" cy="107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198" name="Oval 190"/>
          <p:cNvSpPr>
            <a:spLocks noChangeArrowheads="1"/>
          </p:cNvSpPr>
          <p:nvPr/>
        </p:nvSpPr>
        <p:spPr bwMode="auto">
          <a:xfrm>
            <a:off x="4649470" y="3919539"/>
            <a:ext cx="1346200" cy="495300"/>
          </a:xfrm>
          <a:prstGeom prst="ellipse">
            <a:avLst/>
          </a:prstGeom>
          <a:noFill/>
          <a:ln w="127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3199" name="Text Box 191"/>
          <p:cNvSpPr txBox="1">
            <a:spLocks noChangeArrowheads="1"/>
          </p:cNvSpPr>
          <p:nvPr/>
        </p:nvSpPr>
        <p:spPr bwMode="auto">
          <a:xfrm>
            <a:off x="2077720" y="628651"/>
            <a:ext cx="11191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600" b="1">
                <a:solidFill>
                  <a:srgbClr val="0000FF"/>
                </a:solidFill>
                <a:latin typeface="Times New Roman" pitchFamily="18" charset="0"/>
              </a:rPr>
              <a:t>Cas z </a:t>
            </a:r>
            <a:r>
              <a:rPr lang="fr-FR" altLang="fr-FR" sz="1600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 </a:t>
            </a:r>
            <a:r>
              <a:rPr lang="fr-FR" altLang="fr-FR" sz="1600" b="1">
                <a:solidFill>
                  <a:srgbClr val="0000FF"/>
                </a:solidFill>
                <a:latin typeface="Times New Roman" pitchFamily="18" charset="0"/>
              </a:rPr>
              <a:t>0,7</a:t>
            </a:r>
          </a:p>
        </p:txBody>
      </p:sp>
      <p:sp>
        <p:nvSpPr>
          <p:cNvPr id="43200" name="Text Box 192"/>
          <p:cNvSpPr txBox="1">
            <a:spLocks noChangeArrowheads="1"/>
          </p:cNvSpPr>
          <p:nvPr/>
        </p:nvSpPr>
        <p:spPr bwMode="auto">
          <a:xfrm>
            <a:off x="2077720" y="628651"/>
            <a:ext cx="11191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600" b="1">
                <a:solidFill>
                  <a:srgbClr val="0000FF"/>
                </a:solidFill>
                <a:latin typeface="Times New Roman" pitchFamily="18" charset="0"/>
              </a:rPr>
              <a:t>Cas z </a:t>
            </a:r>
            <a:r>
              <a:rPr lang="fr-FR" altLang="fr-FR" sz="1600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 </a:t>
            </a:r>
            <a:r>
              <a:rPr lang="fr-FR" altLang="fr-FR" sz="1600" b="1">
                <a:solidFill>
                  <a:srgbClr val="0000FF"/>
                </a:solidFill>
                <a:latin typeface="Times New Roman" pitchFamily="18" charset="0"/>
              </a:rPr>
              <a:t>0,7</a:t>
            </a:r>
          </a:p>
        </p:txBody>
      </p:sp>
      <p:sp>
        <p:nvSpPr>
          <p:cNvPr id="43201" name="Line 193"/>
          <p:cNvSpPr>
            <a:spLocks noChangeShapeType="1"/>
          </p:cNvSpPr>
          <p:nvPr/>
        </p:nvSpPr>
        <p:spPr bwMode="auto">
          <a:xfrm>
            <a:off x="4068445" y="1490664"/>
            <a:ext cx="531813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3202" name="Group 194"/>
          <p:cNvGrpSpPr>
            <a:grpSpLocks/>
          </p:cNvGrpSpPr>
          <p:nvPr/>
        </p:nvGrpSpPr>
        <p:grpSpPr bwMode="auto">
          <a:xfrm>
            <a:off x="4493895" y="1420814"/>
            <a:ext cx="144463" cy="134937"/>
            <a:chOff x="469" y="784"/>
            <a:chExt cx="91" cy="85"/>
          </a:xfrm>
        </p:grpSpPr>
        <p:sp>
          <p:nvSpPr>
            <p:cNvPr id="13448" name="Line 195"/>
            <p:cNvSpPr>
              <a:spLocks noChangeShapeType="1"/>
            </p:cNvSpPr>
            <p:nvPr/>
          </p:nvSpPr>
          <p:spPr bwMode="auto">
            <a:xfrm>
              <a:off x="469" y="827"/>
              <a:ext cx="91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49" name="Line 196"/>
            <p:cNvSpPr>
              <a:spLocks noChangeShapeType="1"/>
            </p:cNvSpPr>
            <p:nvPr/>
          </p:nvSpPr>
          <p:spPr bwMode="auto">
            <a:xfrm>
              <a:off x="517" y="784"/>
              <a:ext cx="0" cy="85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205" name="Text Box 197"/>
          <p:cNvSpPr txBox="1">
            <a:spLocks noChangeArrowheads="1"/>
          </p:cNvSpPr>
          <p:nvPr/>
        </p:nvSpPr>
        <p:spPr bwMode="auto">
          <a:xfrm>
            <a:off x="3301683" y="1368426"/>
            <a:ext cx="588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20log</a:t>
            </a:r>
            <a:endParaRPr lang="fr-FR" altLang="fr-FR" sz="1400" b="1" baseline="-25000">
              <a:solidFill>
                <a:srgbClr val="0000FF"/>
              </a:solidFill>
              <a:latin typeface="Times New Roman" pitchFamily="18" charset="0"/>
            </a:endParaRPr>
          </a:p>
        </p:txBody>
      </p:sp>
      <p:grpSp>
        <p:nvGrpSpPr>
          <p:cNvPr id="43206" name="Group 198"/>
          <p:cNvGrpSpPr>
            <a:grpSpLocks/>
          </p:cNvGrpSpPr>
          <p:nvPr/>
        </p:nvGrpSpPr>
        <p:grpSpPr bwMode="auto">
          <a:xfrm>
            <a:off x="3768408" y="1279526"/>
            <a:ext cx="352425" cy="533400"/>
            <a:chOff x="3661" y="761"/>
            <a:chExt cx="222" cy="336"/>
          </a:xfrm>
        </p:grpSpPr>
        <p:sp>
          <p:nvSpPr>
            <p:cNvPr id="13445" name="Text Box 199"/>
            <p:cNvSpPr txBox="1">
              <a:spLocks noChangeArrowheads="1"/>
            </p:cNvSpPr>
            <p:nvPr/>
          </p:nvSpPr>
          <p:spPr bwMode="auto">
            <a:xfrm>
              <a:off x="3686" y="761"/>
              <a:ext cx="1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>
                  <a:solidFill>
                    <a:srgbClr val="0000FF"/>
                  </a:solidFill>
                  <a:latin typeface="Times New Roman" pitchFamily="18" charset="0"/>
                  <a:sym typeface="Symbol" pitchFamily="18" charset="2"/>
                </a:rPr>
                <a:t>1</a:t>
              </a:r>
              <a:endParaRPr lang="fr-FR" altLang="fr-FR" sz="1400" b="1" baseline="-25000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13446" name="Text Box 200"/>
            <p:cNvSpPr txBox="1">
              <a:spLocks noChangeArrowheads="1"/>
            </p:cNvSpPr>
            <p:nvPr/>
          </p:nvSpPr>
          <p:spPr bwMode="auto">
            <a:xfrm>
              <a:off x="3661" y="905"/>
              <a:ext cx="22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>
                  <a:solidFill>
                    <a:srgbClr val="0000FF"/>
                  </a:solidFill>
                  <a:latin typeface="Times New Roman" pitchFamily="18" charset="0"/>
                  <a:sym typeface="Symbol" pitchFamily="18" charset="2"/>
                </a:rPr>
                <a:t>2z</a:t>
              </a:r>
              <a:endParaRPr lang="fr-FR" altLang="fr-FR" sz="1400" b="1" baseline="-25000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13447" name="Line 201"/>
            <p:cNvSpPr>
              <a:spLocks noChangeShapeType="1"/>
            </p:cNvSpPr>
            <p:nvPr/>
          </p:nvSpPr>
          <p:spPr bwMode="auto">
            <a:xfrm flipV="1">
              <a:off x="3701" y="925"/>
              <a:ext cx="12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210" name="Line 202"/>
          <p:cNvSpPr>
            <a:spLocks noChangeShapeType="1"/>
          </p:cNvSpPr>
          <p:nvPr/>
        </p:nvSpPr>
        <p:spPr bwMode="auto">
          <a:xfrm>
            <a:off x="4177983" y="1285876"/>
            <a:ext cx="0" cy="2095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212" name="Line 204"/>
          <p:cNvSpPr>
            <a:spLocks noChangeShapeType="1"/>
          </p:cNvSpPr>
          <p:nvPr/>
        </p:nvSpPr>
        <p:spPr bwMode="auto">
          <a:xfrm>
            <a:off x="4565333" y="1281114"/>
            <a:ext cx="0" cy="300037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419" name="Text Box 208"/>
          <p:cNvSpPr txBox="1">
            <a:spLocks noChangeArrowheads="1"/>
          </p:cNvSpPr>
          <p:nvPr/>
        </p:nvSpPr>
        <p:spPr bwMode="auto">
          <a:xfrm>
            <a:off x="4395470" y="2266951"/>
            <a:ext cx="5080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100" b="1">
                <a:latin typeface="Times New Roman" pitchFamily="18" charset="0"/>
              </a:rPr>
              <a:t>0</a:t>
            </a:r>
          </a:p>
        </p:txBody>
      </p:sp>
      <p:sp>
        <p:nvSpPr>
          <p:cNvPr id="13420" name="Text Box 209"/>
          <p:cNvSpPr txBox="1">
            <a:spLocks noChangeArrowheads="1"/>
          </p:cNvSpPr>
          <p:nvPr/>
        </p:nvSpPr>
        <p:spPr bwMode="auto">
          <a:xfrm>
            <a:off x="5728970" y="2266951"/>
            <a:ext cx="5080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100" b="1">
                <a:latin typeface="Times New Roman" pitchFamily="18" charset="0"/>
              </a:rPr>
              <a:t>0</a:t>
            </a:r>
          </a:p>
        </p:txBody>
      </p:sp>
      <p:sp>
        <p:nvSpPr>
          <p:cNvPr id="43218" name="Freeform 210"/>
          <p:cNvSpPr>
            <a:spLocks/>
          </p:cNvSpPr>
          <p:nvPr/>
        </p:nvSpPr>
        <p:spPr bwMode="auto">
          <a:xfrm>
            <a:off x="3233420" y="1327151"/>
            <a:ext cx="2978150" cy="1606550"/>
          </a:xfrm>
          <a:custGeom>
            <a:avLst/>
            <a:gdLst>
              <a:gd name="T0" fmla="*/ 0 w 1876"/>
              <a:gd name="T1" fmla="*/ 0 h 1012"/>
              <a:gd name="T2" fmla="*/ 654050 w 1876"/>
              <a:gd name="T3" fmla="*/ 31750 h 1012"/>
              <a:gd name="T4" fmla="*/ 1041400 w 1876"/>
              <a:gd name="T5" fmla="*/ 88900 h 1012"/>
              <a:gd name="T6" fmla="*/ 1390650 w 1876"/>
              <a:gd name="T7" fmla="*/ 177800 h 1012"/>
              <a:gd name="T8" fmla="*/ 1657350 w 1876"/>
              <a:gd name="T9" fmla="*/ 336550 h 1012"/>
              <a:gd name="T10" fmla="*/ 2051050 w 1876"/>
              <a:gd name="T11" fmla="*/ 692150 h 1012"/>
              <a:gd name="T12" fmla="*/ 2978150 w 1876"/>
              <a:gd name="T13" fmla="*/ 1606550 h 10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876" h="1012">
                <a:moveTo>
                  <a:pt x="0" y="0"/>
                </a:moveTo>
                <a:cubicBezTo>
                  <a:pt x="151" y="5"/>
                  <a:pt x="303" y="11"/>
                  <a:pt x="412" y="20"/>
                </a:cubicBezTo>
                <a:cubicBezTo>
                  <a:pt x="521" y="29"/>
                  <a:pt x="579" y="41"/>
                  <a:pt x="656" y="56"/>
                </a:cubicBezTo>
                <a:cubicBezTo>
                  <a:pt x="733" y="71"/>
                  <a:pt x="811" y="86"/>
                  <a:pt x="876" y="112"/>
                </a:cubicBezTo>
                <a:cubicBezTo>
                  <a:pt x="941" y="138"/>
                  <a:pt x="975" y="158"/>
                  <a:pt x="1044" y="212"/>
                </a:cubicBezTo>
                <a:cubicBezTo>
                  <a:pt x="1113" y="266"/>
                  <a:pt x="1153" y="303"/>
                  <a:pt x="1292" y="436"/>
                </a:cubicBezTo>
                <a:cubicBezTo>
                  <a:pt x="1431" y="569"/>
                  <a:pt x="1779" y="916"/>
                  <a:pt x="1876" y="1012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221" name="Freeform 213"/>
          <p:cNvSpPr>
            <a:spLocks/>
          </p:cNvSpPr>
          <p:nvPr/>
        </p:nvSpPr>
        <p:spPr bwMode="auto">
          <a:xfrm>
            <a:off x="2757170" y="4851401"/>
            <a:ext cx="1803400" cy="609600"/>
          </a:xfrm>
          <a:custGeom>
            <a:avLst/>
            <a:gdLst>
              <a:gd name="T0" fmla="*/ 0 w 1136"/>
              <a:gd name="T1" fmla="*/ 0 h 384"/>
              <a:gd name="T2" fmla="*/ 717550 w 1136"/>
              <a:gd name="T3" fmla="*/ 88900 h 384"/>
              <a:gd name="T4" fmla="*/ 1250950 w 1136"/>
              <a:gd name="T5" fmla="*/ 254000 h 384"/>
              <a:gd name="T6" fmla="*/ 1803400 w 1136"/>
              <a:gd name="T7" fmla="*/ 609600 h 38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36" h="384">
                <a:moveTo>
                  <a:pt x="0" y="0"/>
                </a:moveTo>
                <a:cubicBezTo>
                  <a:pt x="160" y="14"/>
                  <a:pt x="321" y="29"/>
                  <a:pt x="452" y="56"/>
                </a:cubicBezTo>
                <a:cubicBezTo>
                  <a:pt x="583" y="83"/>
                  <a:pt x="674" y="105"/>
                  <a:pt x="788" y="160"/>
                </a:cubicBezTo>
                <a:cubicBezTo>
                  <a:pt x="902" y="215"/>
                  <a:pt x="1019" y="299"/>
                  <a:pt x="1136" y="384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222" name="Freeform 214"/>
          <p:cNvSpPr>
            <a:spLocks/>
          </p:cNvSpPr>
          <p:nvPr/>
        </p:nvSpPr>
        <p:spPr bwMode="auto">
          <a:xfrm flipH="1" flipV="1">
            <a:off x="4541520" y="5435601"/>
            <a:ext cx="1803400" cy="609600"/>
          </a:xfrm>
          <a:custGeom>
            <a:avLst/>
            <a:gdLst>
              <a:gd name="T0" fmla="*/ 0 w 1136"/>
              <a:gd name="T1" fmla="*/ 0 h 384"/>
              <a:gd name="T2" fmla="*/ 717550 w 1136"/>
              <a:gd name="T3" fmla="*/ 88900 h 384"/>
              <a:gd name="T4" fmla="*/ 1250950 w 1136"/>
              <a:gd name="T5" fmla="*/ 254000 h 384"/>
              <a:gd name="T6" fmla="*/ 1803400 w 1136"/>
              <a:gd name="T7" fmla="*/ 609600 h 38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36" h="384">
                <a:moveTo>
                  <a:pt x="0" y="0"/>
                </a:moveTo>
                <a:cubicBezTo>
                  <a:pt x="160" y="14"/>
                  <a:pt x="321" y="29"/>
                  <a:pt x="452" y="56"/>
                </a:cubicBezTo>
                <a:cubicBezTo>
                  <a:pt x="583" y="83"/>
                  <a:pt x="674" y="105"/>
                  <a:pt x="788" y="160"/>
                </a:cubicBezTo>
                <a:cubicBezTo>
                  <a:pt x="902" y="215"/>
                  <a:pt x="1019" y="299"/>
                  <a:pt x="1136" y="384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3226" name="Group 218"/>
          <p:cNvGrpSpPr>
            <a:grpSpLocks/>
          </p:cNvGrpSpPr>
          <p:nvPr/>
        </p:nvGrpSpPr>
        <p:grpSpPr bwMode="auto">
          <a:xfrm>
            <a:off x="3806508" y="4471989"/>
            <a:ext cx="698500" cy="766762"/>
            <a:chOff x="1228" y="2817"/>
            <a:chExt cx="440" cy="483"/>
          </a:xfrm>
        </p:grpSpPr>
        <p:sp>
          <p:nvSpPr>
            <p:cNvPr id="13442" name="Freeform 215"/>
            <p:cNvSpPr>
              <a:spLocks/>
            </p:cNvSpPr>
            <p:nvPr/>
          </p:nvSpPr>
          <p:spPr bwMode="auto">
            <a:xfrm>
              <a:off x="1228" y="2968"/>
              <a:ext cx="440" cy="332"/>
            </a:xfrm>
            <a:custGeom>
              <a:avLst/>
              <a:gdLst>
                <a:gd name="T0" fmla="*/ 0 w 380"/>
                <a:gd name="T1" fmla="*/ 332 h 332"/>
                <a:gd name="T2" fmla="*/ 148 w 380"/>
                <a:gd name="T3" fmla="*/ 200 h 332"/>
                <a:gd name="T4" fmla="*/ 310 w 380"/>
                <a:gd name="T5" fmla="*/ 72 h 332"/>
                <a:gd name="T6" fmla="*/ 440 w 380"/>
                <a:gd name="T7" fmla="*/ 0 h 3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0" h="332">
                  <a:moveTo>
                    <a:pt x="0" y="332"/>
                  </a:moveTo>
                  <a:cubicBezTo>
                    <a:pt x="41" y="287"/>
                    <a:pt x="83" y="243"/>
                    <a:pt x="128" y="200"/>
                  </a:cubicBezTo>
                  <a:cubicBezTo>
                    <a:pt x="173" y="157"/>
                    <a:pt x="226" y="105"/>
                    <a:pt x="268" y="72"/>
                  </a:cubicBezTo>
                  <a:cubicBezTo>
                    <a:pt x="310" y="39"/>
                    <a:pt x="345" y="19"/>
                    <a:pt x="380" y="0"/>
                  </a:cubicBezTo>
                </a:path>
              </a:pathLst>
            </a:custGeom>
            <a:noFill/>
            <a:ln w="28575" cap="flat" cmpd="sng">
              <a:solidFill>
                <a:srgbClr val="800080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43" name="Text Box 216"/>
            <p:cNvSpPr txBox="1">
              <a:spLocks noChangeArrowheads="1"/>
            </p:cNvSpPr>
            <p:nvPr/>
          </p:nvSpPr>
          <p:spPr bwMode="auto">
            <a:xfrm>
              <a:off x="1292" y="2817"/>
              <a:ext cx="16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altLang="fr-FR" sz="1400" b="1">
                  <a:solidFill>
                    <a:srgbClr val="800080"/>
                  </a:solidFill>
                  <a:latin typeface="Times New Roman" pitchFamily="18" charset="0"/>
                </a:rPr>
                <a:t>z</a:t>
              </a:r>
            </a:p>
          </p:txBody>
        </p:sp>
        <p:sp>
          <p:nvSpPr>
            <p:cNvPr id="13444" name="Line 217"/>
            <p:cNvSpPr>
              <a:spLocks noChangeShapeType="1"/>
            </p:cNvSpPr>
            <p:nvPr/>
          </p:nvSpPr>
          <p:spPr bwMode="auto">
            <a:xfrm>
              <a:off x="1416" y="2872"/>
              <a:ext cx="40" cy="112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244" name="Oval 236"/>
          <p:cNvSpPr>
            <a:spLocks noChangeArrowheads="1"/>
          </p:cNvSpPr>
          <p:nvPr/>
        </p:nvSpPr>
        <p:spPr bwMode="auto">
          <a:xfrm>
            <a:off x="3636645" y="4475164"/>
            <a:ext cx="1011238" cy="938212"/>
          </a:xfrm>
          <a:prstGeom prst="ellipse">
            <a:avLst/>
          </a:prstGeom>
          <a:noFill/>
          <a:ln w="12700" algn="ctr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00" name="Rectangle 8"/>
          <p:cNvSpPr>
            <a:spLocks noChangeArrowheads="1"/>
          </p:cNvSpPr>
          <p:nvPr/>
        </p:nvSpPr>
        <p:spPr bwMode="auto">
          <a:xfrm>
            <a:off x="7389840" y="0"/>
            <a:ext cx="3739081" cy="69621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5113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0"/>
                                        <p:tgtEl>
                                          <p:spTgt spid="4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3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3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1000"/>
                                        <p:tgtEl>
                                          <p:spTgt spid="43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000"/>
                                        <p:tgtEl>
                                          <p:spTgt spid="43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1000"/>
                                        <p:tgtEl>
                                          <p:spTgt spid="43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2000"/>
                                        <p:tgtEl>
                                          <p:spTgt spid="43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000"/>
                                        <p:tgtEl>
                                          <p:spTgt spid="43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000"/>
                                        <p:tgtEl>
                                          <p:spTgt spid="43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43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23" presetClass="entr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43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1000"/>
                                        <p:tgtEl>
                                          <p:spTgt spid="4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1000"/>
                                        <p:tgtEl>
                                          <p:spTgt spid="4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4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1000"/>
                                        <p:tgtEl>
                                          <p:spTgt spid="4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3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3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4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3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3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1000"/>
                                        <p:tgtEl>
                                          <p:spTgt spid="4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1000"/>
                                        <p:tgtEl>
                                          <p:spTgt spid="4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4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 nodeType="clickPar">
                      <p:stCondLst>
                        <p:cond delay="indefinite"/>
                      </p:stCondLst>
                      <p:childTnLst>
                        <p:par>
                          <p:cTn id="2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1000"/>
                                        <p:tgtEl>
                                          <p:spTgt spid="4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8" dur="1000"/>
                                        <p:tgtEl>
                                          <p:spTgt spid="4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 nodeType="clickPar">
                      <p:stCondLst>
                        <p:cond delay="indefinite"/>
                      </p:stCondLst>
                      <p:childTnLst>
                        <p:par>
                          <p:cTn id="2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3000"/>
                                        <p:tgtEl>
                                          <p:spTgt spid="4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 nodeType="clickPar">
                      <p:stCondLst>
                        <p:cond delay="indefinite"/>
                      </p:stCondLst>
                      <p:childTnLst>
                        <p:par>
                          <p:cTn id="2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43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3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4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4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 nodeType="clickPar">
                      <p:stCondLst>
                        <p:cond delay="indefinite"/>
                      </p:stCondLst>
                      <p:childTnLst>
                        <p:par>
                          <p:cTn id="2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3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43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43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43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4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 nodeType="clickPar">
                      <p:stCondLst>
                        <p:cond delay="indefinite"/>
                      </p:stCondLst>
                      <p:childTnLst>
                        <p:par>
                          <p:cTn id="2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7" dur="1000"/>
                                        <p:tgtEl>
                                          <p:spTgt spid="4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1" dur="1000"/>
                                        <p:tgtEl>
                                          <p:spTgt spid="4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43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43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43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43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 nodeType="clickPar">
                      <p:stCondLst>
                        <p:cond delay="indefinite"/>
                      </p:stCondLst>
                      <p:childTnLst>
                        <p:par>
                          <p:cTn id="2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6" dur="500"/>
                                        <p:tgtEl>
                                          <p:spTgt spid="4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43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43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43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43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 nodeType="clickPar">
                      <p:stCondLst>
                        <p:cond delay="indefinite"/>
                      </p:stCondLst>
                      <p:childTnLst>
                        <p:par>
                          <p:cTn id="2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-0.00695 C 0.00695 -0.00648 0.01077 -0.00579 0.01407 -0.00556 C 0.01736 -0.00533 0.02136 -0.00787 0.02292 -0.00556 C 0.02448 -0.00324 0.02327 0.0044 0.02344 0.00902 C 0.02361 0.01365 0.02361 0.0162 0.02344 0.02222 C 0.02327 0.02824 0.02309 0.03495 0.02292 0.04514 C 0.02275 0.05532 0.0224 0.07453 0.0224 0.08402 C 0.0224 0.09352 0.02292 0.09676 0.02292 0.10277 C 0.02292 0.10879 0.02153 0.11736 0.02292 0.12014 C 0.02431 0.12291 0.02813 0.1199 0.03125 0.12014 C 0.03438 0.12037 0.0382 0.12129 0.04219 0.12222 " pathEditMode="relative" rAng="0" ptsTypes="aaaaaaaaaaA">
                                      <p:cBhvr>
                                        <p:cTn id="290" dur="2000" fill="hold"/>
                                        <p:tgtEl>
                                          <p:spTgt spid="43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43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43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 nodeType="clickPar">
                      <p:stCondLst>
                        <p:cond delay="indefinite"/>
                      </p:stCondLst>
                      <p:childTnLst>
                        <p:par>
                          <p:cTn id="2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0.00393 C 0.00955 0.00393 0.01892 0.00393 0.02743 0.00393 C 0.03593 0.00393 0.0467 0.00439 0.05191 0.00463 C 0.05712 0.00486 0.05694 0.00532 0.05868 0.00532 C 0.06041 0.00532 0.06198 0.00439 0.06284 0.00532 C 0.06371 0.00625 0.06337 0.00879 0.06337 0.01088 C 0.06337 0.01296 0.06284 0.01551 0.06284 0.01851 C 0.06284 0.02152 0.06337 0.01944 0.06337 0.02893 C 0.06337 0.03842 0.06302 0.06319 0.06284 0.07615 C 0.06267 0.08912 0.06198 0.09606 0.0618 0.1074 C 0.06163 0.11875 0.0618 0.13703 0.0618 0.14421 C 0.0618 0.15138 0.06163 0.14861 0.0618 0.15046 C 0.06198 0.15231 0.06163 0.15393 0.06232 0.15532 C 0.06302 0.15671 0.06441 0.15833 0.06649 0.15879 C 0.06857 0.15926 0.07222 0.1581 0.07482 0.1581 C 0.07743 0.1581 0.07882 0.15879 0.08264 0.15879 C 0.08646 0.15879 0.09392 0.1581 0.09826 0.1581 C 0.1026 0.1581 0.10521 0.15787 0.10868 0.1581 C 0.11215 0.15833 0.11649 0.15926 0.11962 0.15949 C 0.12274 0.15972 0.125 0.15949 0.12743 0.15949 " pathEditMode="relative" rAng="0" ptsTypes="aaaaaaaaaaaaaaaaaaaA">
                                      <p:cBhvr>
                                        <p:cTn id="299" dur="2000" fill="hold"/>
                                        <p:tgtEl>
                                          <p:spTgt spid="43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3" dur="500"/>
                                        <p:tgtEl>
                                          <p:spTgt spid="4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2000"/>
                                        <p:tgtEl>
                                          <p:spTgt spid="43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 nodeType="clickPar">
                      <p:stCondLst>
                        <p:cond delay="indefinite"/>
                      </p:stCondLst>
                      <p:childTnLst>
                        <p:par>
                          <p:cTn id="3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1" dur="3000"/>
                                        <p:tgtEl>
                                          <p:spTgt spid="4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5" dur="3000"/>
                                        <p:tgtEl>
                                          <p:spTgt spid="4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2000"/>
                                        <p:tgtEl>
                                          <p:spTgt spid="43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2000"/>
                                        <p:tgtEl>
                                          <p:spTgt spid="43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2000"/>
                                        <p:tgtEl>
                                          <p:spTgt spid="43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2000"/>
                                        <p:tgtEl>
                                          <p:spTgt spid="43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 nodeType="clickPar">
                      <p:stCondLst>
                        <p:cond delay="indefinite"/>
                      </p:stCondLst>
                      <p:childTnLst>
                        <p:par>
                          <p:cTn id="3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1000" fill="hold"/>
                                        <p:tgtEl>
                                          <p:spTgt spid="43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43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6" presetID="23" presetClass="entr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43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43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 nodeType="clickPar">
                      <p:stCondLst>
                        <p:cond delay="indefinite"/>
                      </p:stCondLst>
                      <p:childTnLst>
                        <p:par>
                          <p:cTn id="3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" dur="1000" fill="hold"/>
                                        <p:tgtEl>
                                          <p:spTgt spid="43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43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7" presetID="23" presetClass="entr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43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500" fill="hold"/>
                                        <p:tgtEl>
                                          <p:spTgt spid="43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 nodeType="clickPar">
                      <p:stCondLst>
                        <p:cond delay="indefinite"/>
                      </p:stCondLst>
                      <p:childTnLst>
                        <p:par>
                          <p:cTn id="3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5" dur="1000"/>
                                        <p:tgtEl>
                                          <p:spTgt spid="43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 nodeType="clickPar">
                      <p:stCondLst>
                        <p:cond delay="indefinite"/>
                      </p:stCondLst>
                      <p:childTnLst>
                        <p:par>
                          <p:cTn id="3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0" dur="500"/>
                                        <p:tgtEl>
                                          <p:spTgt spid="43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" dur="500" fill="hold"/>
                                        <p:tgtEl>
                                          <p:spTgt spid="43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" fill="hold"/>
                                        <p:tgtEl>
                                          <p:spTgt spid="43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43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0" dur="500"/>
                                        <p:tgtEl>
                                          <p:spTgt spid="4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4" dur="1000"/>
                                        <p:tgtEl>
                                          <p:spTgt spid="43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8" dur="500" fill="hold"/>
                                        <p:tgtEl>
                                          <p:spTgt spid="43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500" fill="hold"/>
                                        <p:tgtEl>
                                          <p:spTgt spid="43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" fill="hold" nodeType="clickPar">
                      <p:stCondLst>
                        <p:cond delay="indefinite"/>
                      </p:stCondLst>
                      <p:childTnLst>
                        <p:par>
                          <p:cTn id="3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4" dur="2000"/>
                                        <p:tgtEl>
                                          <p:spTgt spid="43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 nodeType="clickPar">
                      <p:stCondLst>
                        <p:cond delay="indefinite"/>
                      </p:stCondLst>
                      <p:childTnLst>
                        <p:par>
                          <p:cTn id="3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9" dur="2000"/>
                                        <p:tgtEl>
                                          <p:spTgt spid="43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 nodeType="clickPar">
                      <p:stCondLst>
                        <p:cond delay="indefinite"/>
                      </p:stCondLst>
                      <p:childTnLst>
                        <p:par>
                          <p:cTn id="3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4" dur="2000"/>
                                        <p:tgtEl>
                                          <p:spTgt spid="43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 nodeType="clickPar">
                      <p:stCondLst>
                        <p:cond delay="indefinite"/>
                      </p:stCondLst>
                      <p:childTnLst>
                        <p:par>
                          <p:cTn id="3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" dur="500" fill="hold"/>
                                        <p:tgtEl>
                                          <p:spTgt spid="43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 fill="hold"/>
                                        <p:tgtEl>
                                          <p:spTgt spid="43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500" fill="hold"/>
                                        <p:tgtEl>
                                          <p:spTgt spid="43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 fill="hold"/>
                                        <p:tgtEl>
                                          <p:spTgt spid="43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2000"/>
                                        <p:tgtEl>
                                          <p:spTgt spid="43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/>
      <p:bldP spid="43017" grpId="0" animBg="1"/>
      <p:bldP spid="43017" grpId="1" animBg="1"/>
      <p:bldP spid="43018" grpId="0" animBg="1"/>
      <p:bldP spid="43018" grpId="1" animBg="1"/>
      <p:bldP spid="43019" grpId="0" animBg="1"/>
      <p:bldP spid="43019" grpId="1" animBg="1"/>
      <p:bldP spid="43023" grpId="0" animBg="1"/>
      <p:bldP spid="43024" grpId="0" animBg="1"/>
      <p:bldP spid="43025" grpId="0"/>
      <p:bldP spid="43026" grpId="0" animBg="1"/>
      <p:bldP spid="43027" grpId="0" animBg="1"/>
      <p:bldP spid="43028" grpId="0"/>
      <p:bldP spid="43029" grpId="0" animBg="1"/>
      <p:bldP spid="43033" grpId="0" animBg="1"/>
      <p:bldP spid="43034" grpId="0" animBg="1"/>
      <p:bldP spid="43035" grpId="0" animBg="1"/>
      <p:bldP spid="43046" grpId="0" animBg="1"/>
      <p:bldP spid="43047" grpId="0" animBg="1"/>
      <p:bldP spid="43048" grpId="0" animBg="1"/>
      <p:bldP spid="43048" grpId="1" animBg="1"/>
      <p:bldP spid="43049" grpId="0" animBg="1"/>
      <p:bldP spid="43073" grpId="0" animBg="1"/>
      <p:bldP spid="43074" grpId="0" animBg="1"/>
      <p:bldP spid="43078" grpId="0" animBg="1"/>
      <p:bldP spid="43082" grpId="0" animBg="1"/>
      <p:bldP spid="43087" grpId="0" animBg="1"/>
      <p:bldP spid="43088" grpId="0" animBg="1"/>
      <p:bldP spid="43092" grpId="0" animBg="1"/>
      <p:bldP spid="43097" grpId="0"/>
      <p:bldP spid="43097" grpId="1"/>
      <p:bldP spid="43109" grpId="0" animBg="1"/>
      <p:bldP spid="43110" grpId="0" animBg="1"/>
      <p:bldP spid="43127" grpId="0" animBg="1"/>
      <p:bldP spid="43128" grpId="0" animBg="1"/>
      <p:bldP spid="43129" grpId="0" animBg="1"/>
      <p:bldP spid="43130" grpId="0" animBg="1"/>
      <p:bldP spid="43130" grpId="1" animBg="1"/>
      <p:bldP spid="43131" grpId="0" animBg="1"/>
      <p:bldP spid="43131" grpId="1" animBg="1"/>
      <p:bldP spid="43198" grpId="0" animBg="1"/>
      <p:bldP spid="43198" grpId="1" animBg="1"/>
      <p:bldP spid="43199" grpId="0"/>
      <p:bldP spid="43199" grpId="1"/>
      <p:bldP spid="43200" grpId="0"/>
      <p:bldP spid="43200" grpId="1"/>
      <p:bldP spid="43201" grpId="0" animBg="1"/>
      <p:bldP spid="43210" grpId="0" animBg="1"/>
      <p:bldP spid="43212" grpId="0" animBg="1"/>
      <p:bldP spid="43218" grpId="0" animBg="1"/>
      <p:bldP spid="43221" grpId="0" animBg="1"/>
      <p:bldP spid="43222" grpId="0" animBg="1"/>
      <p:bldP spid="43244" grpId="0" animBg="1"/>
      <p:bldP spid="43244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7" y="275517"/>
            <a:ext cx="4435114" cy="581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257" y="118355"/>
            <a:ext cx="4614743" cy="663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75"/>
          <p:cNvSpPr txBox="1">
            <a:spLocks noChangeArrowheads="1"/>
          </p:cNvSpPr>
          <p:nvPr/>
        </p:nvSpPr>
        <p:spPr bwMode="auto">
          <a:xfrm>
            <a:off x="132769" y="5913390"/>
            <a:ext cx="1641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5000" b="1" dirty="0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FIN</a:t>
            </a:r>
            <a:endParaRPr lang="fr-FR" altLang="fr-FR" sz="50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20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5"/>
          <p:cNvSpPr txBox="1">
            <a:spLocks noChangeArrowheads="1"/>
          </p:cNvSpPr>
          <p:nvPr/>
        </p:nvSpPr>
        <p:spPr bwMode="auto">
          <a:xfrm>
            <a:off x="132769" y="5913390"/>
            <a:ext cx="1641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5000" b="1" dirty="0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FIN</a:t>
            </a:r>
            <a:endParaRPr lang="fr-FR" altLang="fr-FR" sz="50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558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1" y="221677"/>
            <a:ext cx="8912479" cy="638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578733" y="2037148"/>
            <a:ext cx="7906899" cy="27778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49808" y="2314323"/>
            <a:ext cx="7735824" cy="306957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49808" y="2619123"/>
            <a:ext cx="7735824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49808" y="2936115"/>
            <a:ext cx="7735824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78733" y="3256348"/>
            <a:ext cx="7906899" cy="27778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749808" y="3533523"/>
            <a:ext cx="7735824" cy="306957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49808" y="3838323"/>
            <a:ext cx="7735824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49808" y="4155315"/>
            <a:ext cx="7735824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749808" y="4472307"/>
            <a:ext cx="7735824" cy="294765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49808" y="4764915"/>
            <a:ext cx="7735824" cy="300861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49808" y="5063619"/>
            <a:ext cx="7735824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78733" y="5383852"/>
            <a:ext cx="7906899" cy="27778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49808" y="5661027"/>
            <a:ext cx="7735824" cy="306957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749808" y="5965827"/>
            <a:ext cx="7735824" cy="319149"/>
          </a:xfrm>
          <a:prstGeom prst="rect">
            <a:avLst/>
          </a:prstGeom>
          <a:solidFill>
            <a:srgbClr val="0066FF">
              <a:alpha val="18039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4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rgbClr val="FF33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rgbClr val="FF33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</TotalTime>
  <Words>1250</Words>
  <Application>Microsoft Office PowerPoint</Application>
  <PresentationFormat>Affichage à l'écran (4:3)</PresentationFormat>
  <Paragraphs>326</Paragraphs>
  <Slides>50</Slides>
  <Notes>29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50</vt:i4>
      </vt:variant>
    </vt:vector>
  </HeadingPairs>
  <TitlesOfParts>
    <vt:vector size="53" baseType="lpstr">
      <vt:lpstr>Modèle par défaut</vt:lpstr>
      <vt:lpstr>Equation</vt:lpstr>
      <vt:lpstr>Picture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Synthèse animée</vt:lpstr>
      <vt:lpstr>Synthèse animée</vt:lpstr>
      <vt:lpstr>Synthèse animée</vt:lpstr>
      <vt:lpstr>Synthèse animée</vt:lpstr>
      <vt:lpstr>Synthèse animée</vt:lpstr>
      <vt:lpstr>Synthèse animée</vt:lpstr>
      <vt:lpstr>Synthèse animée</vt:lpstr>
      <vt:lpstr>Synthèse animée</vt:lpstr>
      <vt:lpstr>Synthèse animée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SII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chateaubriand</dc:creator>
  <cp:lastModifiedBy>patrick dupas</cp:lastModifiedBy>
  <cp:revision>56</cp:revision>
  <dcterms:created xsi:type="dcterms:W3CDTF">2011-09-28T09:03:38Z</dcterms:created>
  <dcterms:modified xsi:type="dcterms:W3CDTF">2014-10-09T15:15:59Z</dcterms:modified>
</cp:coreProperties>
</file>